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1" r:id="rId1"/>
    <p:sldMasterId id="2147483864" r:id="rId2"/>
  </p:sldMasterIdLst>
  <p:notesMasterIdLst>
    <p:notesMasterId r:id="rId49"/>
  </p:notesMasterIdLst>
  <p:sldIdLst>
    <p:sldId id="275" r:id="rId3"/>
    <p:sldId id="256" r:id="rId4"/>
    <p:sldId id="2540" r:id="rId5"/>
    <p:sldId id="276" r:id="rId6"/>
    <p:sldId id="274" r:id="rId7"/>
    <p:sldId id="2557" r:id="rId8"/>
    <p:sldId id="2558" r:id="rId9"/>
    <p:sldId id="2559" r:id="rId10"/>
    <p:sldId id="2560" r:id="rId11"/>
    <p:sldId id="2541" r:id="rId12"/>
    <p:sldId id="262" r:id="rId13"/>
    <p:sldId id="263" r:id="rId14"/>
    <p:sldId id="264" r:id="rId15"/>
    <p:sldId id="270" r:id="rId16"/>
    <p:sldId id="273" r:id="rId17"/>
    <p:sldId id="266" r:id="rId18"/>
    <p:sldId id="272" r:id="rId19"/>
    <p:sldId id="2561" r:id="rId20"/>
    <p:sldId id="2562" r:id="rId21"/>
    <p:sldId id="2563" r:id="rId22"/>
    <p:sldId id="2564" r:id="rId23"/>
    <p:sldId id="2567" r:id="rId24"/>
    <p:sldId id="278" r:id="rId25"/>
    <p:sldId id="279" r:id="rId26"/>
    <p:sldId id="2565" r:id="rId27"/>
    <p:sldId id="2566" r:id="rId28"/>
    <p:sldId id="2542" r:id="rId29"/>
    <p:sldId id="2543" r:id="rId30"/>
    <p:sldId id="2546" r:id="rId31"/>
    <p:sldId id="2545" r:id="rId32"/>
    <p:sldId id="2544" r:id="rId33"/>
    <p:sldId id="2547" r:id="rId34"/>
    <p:sldId id="2549" r:id="rId35"/>
    <p:sldId id="2548" r:id="rId36"/>
    <p:sldId id="2550" r:id="rId37"/>
    <p:sldId id="2551" r:id="rId38"/>
    <p:sldId id="2553" r:id="rId39"/>
    <p:sldId id="2555" r:id="rId40"/>
    <p:sldId id="2556" r:id="rId41"/>
    <p:sldId id="2569" r:id="rId42"/>
    <p:sldId id="292" r:id="rId43"/>
    <p:sldId id="2570" r:id="rId44"/>
    <p:sldId id="2572" r:id="rId45"/>
    <p:sldId id="2573" r:id="rId46"/>
    <p:sldId id="2574" r:id="rId47"/>
    <p:sldId id="2606"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9A12CEEB-BEC8-4798-80D4-7D9FF9AB5190}">
          <p14:sldIdLst>
            <p14:sldId id="275"/>
            <p14:sldId id="256"/>
            <p14:sldId id="2540"/>
            <p14:sldId id="276"/>
            <p14:sldId id="274"/>
            <p14:sldId id="2557"/>
            <p14:sldId id="2558"/>
            <p14:sldId id="2559"/>
            <p14:sldId id="2560"/>
            <p14:sldId id="2541"/>
            <p14:sldId id="262"/>
            <p14:sldId id="263"/>
            <p14:sldId id="264"/>
            <p14:sldId id="270"/>
            <p14:sldId id="273"/>
            <p14:sldId id="266"/>
            <p14:sldId id="272"/>
            <p14:sldId id="2561"/>
            <p14:sldId id="2562"/>
            <p14:sldId id="2563"/>
            <p14:sldId id="2564"/>
            <p14:sldId id="2567"/>
            <p14:sldId id="278"/>
            <p14:sldId id="279"/>
            <p14:sldId id="2565"/>
            <p14:sldId id="2566"/>
            <p14:sldId id="2542"/>
            <p14:sldId id="2543"/>
            <p14:sldId id="2546"/>
            <p14:sldId id="2545"/>
            <p14:sldId id="2544"/>
            <p14:sldId id="2547"/>
            <p14:sldId id="2549"/>
            <p14:sldId id="2548"/>
            <p14:sldId id="2550"/>
            <p14:sldId id="2551"/>
            <p14:sldId id="2553"/>
            <p14:sldId id="2555"/>
            <p14:sldId id="2556"/>
            <p14:sldId id="2569"/>
            <p14:sldId id="292"/>
            <p14:sldId id="2570"/>
            <p14:sldId id="2572"/>
            <p14:sldId id="2573"/>
            <p14:sldId id="2574"/>
            <p14:sldId id="26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3" autoAdjust="0"/>
    <p:restoredTop sz="94660"/>
  </p:normalViewPr>
  <p:slideViewPr>
    <p:cSldViewPr snapToGrid="0">
      <p:cViewPr varScale="1">
        <p:scale>
          <a:sx n="114" d="100"/>
          <a:sy n="114" d="100"/>
        </p:scale>
        <p:origin x="48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onikawa\Pictures\Encues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nikawa\Pictures\Encues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nikawa\Pictures\Encues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451715714631876E-2"/>
          <c:y val="5.0656228413539027E-2"/>
          <c:w val="0.90305202700785214"/>
          <c:h val="0.8425131581094385"/>
        </c:manualLayout>
      </c:layout>
      <c:barChart>
        <c:barDir val="col"/>
        <c:grouping val="clustered"/>
        <c:varyColors val="0"/>
        <c:ser>
          <c:idx val="0"/>
          <c:order val="0"/>
          <c:tx>
            <c:strRef>
              <c:f>Hoja1!$E$25</c:f>
              <c:strCache>
                <c:ptCount val="1"/>
                <c:pt idx="0">
                  <c:v>El uso del aplicativo de cálculo de Préstamo bancario 
permitió consultar rápidamente.</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Hoja1!$E$27:$I$27</c:f>
              <c:strCache>
                <c:ptCount val="5"/>
                <c:pt idx="0">
                  <c:v>Muy Poco</c:v>
                </c:pt>
                <c:pt idx="1">
                  <c:v>Poco</c:v>
                </c:pt>
                <c:pt idx="2">
                  <c:v>Regular</c:v>
                </c:pt>
                <c:pt idx="3">
                  <c:v>Bueno</c:v>
                </c:pt>
                <c:pt idx="4">
                  <c:v>Muy Bueno</c:v>
                </c:pt>
              </c:strCache>
            </c:strRef>
          </c:cat>
          <c:val>
            <c:numRef>
              <c:f>Hoja1!$E$28:$I$28</c:f>
              <c:numCache>
                <c:formatCode>General</c:formatCode>
                <c:ptCount val="5"/>
                <c:pt idx="0">
                  <c:v>0</c:v>
                </c:pt>
                <c:pt idx="1">
                  <c:v>0</c:v>
                </c:pt>
                <c:pt idx="2">
                  <c:v>10</c:v>
                </c:pt>
                <c:pt idx="3">
                  <c:v>4</c:v>
                </c:pt>
                <c:pt idx="4">
                  <c:v>1</c:v>
                </c:pt>
              </c:numCache>
            </c:numRef>
          </c:val>
          <c:extLst>
            <c:ext xmlns:c16="http://schemas.microsoft.com/office/drawing/2014/chart" uri="{C3380CC4-5D6E-409C-BE32-E72D297353CC}">
              <c16:uniqueId val="{00000000-65A2-44AD-AD29-E29E9D1D92DC}"/>
            </c:ext>
          </c:extLst>
        </c:ser>
        <c:dLbls>
          <c:dLblPos val="outEnd"/>
          <c:showLegendKey val="0"/>
          <c:showVal val="1"/>
          <c:showCatName val="0"/>
          <c:showSerName val="0"/>
          <c:showPercent val="0"/>
          <c:showBubbleSize val="0"/>
        </c:dLbls>
        <c:gapWidth val="100"/>
        <c:overlap val="-24"/>
        <c:axId val="461554464"/>
        <c:axId val="298428400"/>
      </c:barChart>
      <c:catAx>
        <c:axId val="4615544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298428400"/>
        <c:crosses val="autoZero"/>
        <c:auto val="1"/>
        <c:lblAlgn val="ctr"/>
        <c:lblOffset val="100"/>
        <c:noMultiLvlLbl val="0"/>
      </c:catAx>
      <c:valAx>
        <c:axId val="298428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4615544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Hoja1!$E$40</c:f>
              <c:strCache>
                <c:ptCount val="1"/>
                <c:pt idx="0">
                  <c:v>Fue fácil utilizar el aplicativo de cálculo de préstamo bancario.</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Hoja1!$E$40:$I$42</c:f>
              <c:strCache>
                <c:ptCount val="5"/>
                <c:pt idx="0">
                  <c:v>Muy Poco</c:v>
                </c:pt>
                <c:pt idx="1">
                  <c:v>Poco</c:v>
                </c:pt>
                <c:pt idx="2">
                  <c:v>Regular</c:v>
                </c:pt>
                <c:pt idx="3">
                  <c:v>Bueno</c:v>
                </c:pt>
                <c:pt idx="4">
                  <c:v>Muy Bueno</c:v>
                </c:pt>
              </c:strCache>
            </c:strRef>
          </c:cat>
          <c:val>
            <c:numRef>
              <c:f>Hoja1!$E$43:$I$43</c:f>
              <c:numCache>
                <c:formatCode>General</c:formatCode>
                <c:ptCount val="5"/>
                <c:pt idx="0">
                  <c:v>0</c:v>
                </c:pt>
                <c:pt idx="1">
                  <c:v>1</c:v>
                </c:pt>
                <c:pt idx="2">
                  <c:v>10</c:v>
                </c:pt>
                <c:pt idx="3">
                  <c:v>4</c:v>
                </c:pt>
                <c:pt idx="4">
                  <c:v>0</c:v>
                </c:pt>
              </c:numCache>
            </c:numRef>
          </c:val>
          <c:extLst>
            <c:ext xmlns:c16="http://schemas.microsoft.com/office/drawing/2014/chart" uri="{C3380CC4-5D6E-409C-BE32-E72D297353CC}">
              <c16:uniqueId val="{00000000-DF51-442F-BB80-289541DE955C}"/>
            </c:ext>
          </c:extLst>
        </c:ser>
        <c:dLbls>
          <c:dLblPos val="outEnd"/>
          <c:showLegendKey val="0"/>
          <c:showVal val="1"/>
          <c:showCatName val="0"/>
          <c:showSerName val="0"/>
          <c:showPercent val="0"/>
          <c:showBubbleSize val="0"/>
        </c:dLbls>
        <c:gapWidth val="219"/>
        <c:overlap val="-27"/>
        <c:axId val="537470480"/>
        <c:axId val="538123856"/>
      </c:barChart>
      <c:catAx>
        <c:axId val="537470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38123856"/>
        <c:crosses val="autoZero"/>
        <c:auto val="1"/>
        <c:lblAlgn val="ctr"/>
        <c:lblOffset val="100"/>
        <c:noMultiLvlLbl val="0"/>
      </c:catAx>
      <c:valAx>
        <c:axId val="538123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374704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Hoja1!$E$60</c:f>
              <c:strCache>
                <c:ptCount val="1"/>
                <c:pt idx="0">
                  <c:v>Tiene la intención de usar el aplicativo de cálculo de préstamo bancario y dejar de consultar por métodos.</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Hoja1!$E$60:$I$62</c:f>
              <c:strCache>
                <c:ptCount val="5"/>
                <c:pt idx="0">
                  <c:v>Muy Poco</c:v>
                </c:pt>
                <c:pt idx="1">
                  <c:v>Poco</c:v>
                </c:pt>
                <c:pt idx="2">
                  <c:v>Regular</c:v>
                </c:pt>
                <c:pt idx="3">
                  <c:v>Bueno</c:v>
                </c:pt>
                <c:pt idx="4">
                  <c:v>Muy Bueno</c:v>
                </c:pt>
              </c:strCache>
            </c:strRef>
          </c:cat>
          <c:val>
            <c:numRef>
              <c:f>Hoja1!$E$63:$I$63</c:f>
              <c:numCache>
                <c:formatCode>General</c:formatCode>
                <c:ptCount val="5"/>
                <c:pt idx="0">
                  <c:v>0</c:v>
                </c:pt>
                <c:pt idx="1">
                  <c:v>2</c:v>
                </c:pt>
                <c:pt idx="2">
                  <c:v>10</c:v>
                </c:pt>
                <c:pt idx="3">
                  <c:v>2</c:v>
                </c:pt>
                <c:pt idx="4">
                  <c:v>0</c:v>
                </c:pt>
              </c:numCache>
            </c:numRef>
          </c:val>
          <c:extLst>
            <c:ext xmlns:c16="http://schemas.microsoft.com/office/drawing/2014/chart" uri="{C3380CC4-5D6E-409C-BE32-E72D297353CC}">
              <c16:uniqueId val="{00000000-669C-45FB-9F45-BA07C0C6E538}"/>
            </c:ext>
          </c:extLst>
        </c:ser>
        <c:dLbls>
          <c:dLblPos val="outEnd"/>
          <c:showLegendKey val="0"/>
          <c:showVal val="1"/>
          <c:showCatName val="0"/>
          <c:showSerName val="0"/>
          <c:showPercent val="0"/>
          <c:showBubbleSize val="0"/>
        </c:dLbls>
        <c:gapWidth val="219"/>
        <c:overlap val="-27"/>
        <c:axId val="572474240"/>
        <c:axId val="532767392"/>
      </c:barChart>
      <c:catAx>
        <c:axId val="572474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32767392"/>
        <c:crosses val="autoZero"/>
        <c:auto val="1"/>
        <c:lblAlgn val="ctr"/>
        <c:lblOffset val="100"/>
        <c:noMultiLvlLbl val="0"/>
      </c:catAx>
      <c:valAx>
        <c:axId val="532767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724742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84C339-A560-4E68-8473-E67F75924381}" type="datetimeFigureOut">
              <a:rPr lang="es-PE" smtClean="0"/>
              <a:t>30/11/2021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4FE21-6B47-4475-97EB-2F8FBF006699}" type="slidenum">
              <a:rPr lang="es-PE" smtClean="0"/>
              <a:t>‹Nº›</a:t>
            </a:fld>
            <a:endParaRPr lang="es-PE"/>
          </a:p>
        </p:txBody>
      </p:sp>
    </p:spTree>
    <p:extLst>
      <p:ext uri="{BB962C8B-B14F-4D97-AF65-F5344CB8AC3E}">
        <p14:creationId xmlns:p14="http://schemas.microsoft.com/office/powerpoint/2010/main" val="3321765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3CFA0038-7055-434C-B6C4-B8C69565C600}" type="slidenum">
              <a:rPr lang="es-ES" smtClean="0"/>
              <a:t>3</a:t>
            </a:fld>
            <a:endParaRPr lang="es-ES" dirty="0"/>
          </a:p>
        </p:txBody>
      </p:sp>
    </p:spTree>
    <p:extLst>
      <p:ext uri="{BB962C8B-B14F-4D97-AF65-F5344CB8AC3E}">
        <p14:creationId xmlns:p14="http://schemas.microsoft.com/office/powerpoint/2010/main" val="700369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9AB3A824-1A51-4B26-AD58-A6D8E14F6C04}" type="datetimeFigureOut">
              <a:rPr lang="en-US" smtClean="0"/>
              <a:t>11/30/2021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a:t>
              </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‹Nº›</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81418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11/30/2021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86814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11/30/2021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54886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Diseño personalizado">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dirty="0"/>
              <a:t>Agenda</a:t>
            </a:r>
          </a:p>
        </p:txBody>
      </p:sp>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42" name="Forma 62" title="Decorativo">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730408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a de título con imagen">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rtlCol="0" anchor="t">
            <a:noAutofit/>
          </a:bodyPr>
          <a:lstStyle>
            <a:lvl1pP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2704476" y="4229805"/>
            <a:ext cx="0" cy="3439483"/>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443018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Diapositiva de título con imagen">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j-lt"/>
              </a:defRPr>
            </a:lvl1pPr>
          </a:lstStyle>
          <a:p>
            <a:pPr rtl="0"/>
            <a:r>
              <a:rPr lang="es-ES" noProof="0" dirty="0"/>
              <a:t>GRACIAS</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WWW.NOMBRESITIO.COM</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281658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apositiva de título con imagen">
    <p:bg>
      <p:bgPr>
        <a:solidFill>
          <a:schemeClr val="accent1"/>
        </a:solidFill>
        <a:effectLst/>
      </p:bgPr>
    </p:bg>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9" name="Rectángulo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8" name="Rectángulo 7" title="Decorativo"/>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rtlCol="0" anchor="b">
            <a:noAutofit/>
          </a:bodyPr>
          <a:lstStyle>
            <a:lvl1pPr algn="l">
              <a:defRPr sz="5000" b="1">
                <a:solidFill>
                  <a:schemeClr val="bg1"/>
                </a:solidFill>
                <a:latin typeface="+mj-lt"/>
              </a:defRPr>
            </a:lvl1pPr>
          </a:lstStyle>
          <a:p>
            <a:pPr rtl="0"/>
            <a:r>
              <a:rPr lang="es-ES" noProof="0" dirty="0"/>
              <a:t>HAGA CLIC PARA AGREGAR UN TÍTULO</a:t>
            </a:r>
          </a:p>
        </p:txBody>
      </p:sp>
      <p:sp>
        <p:nvSpPr>
          <p:cNvPr id="10" name="Marcador de texto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rtlCol="0">
            <a:normAutofit/>
          </a:bodyPr>
          <a:lstStyle>
            <a:lvl1pPr marL="0" indent="0" algn="l">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11" name="Forma 62" title="Decorativo">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8938593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cias">
    <p:spTree>
      <p:nvGrpSpPr>
        <p:cNvPr id="1" name=""/>
        <p:cNvGrpSpPr/>
        <p:nvPr/>
      </p:nvGrpSpPr>
      <p:grpSpPr>
        <a:xfrm>
          <a:off x="0" y="0"/>
          <a:ext cx="0" cy="0"/>
          <a:chOff x="0" y="0"/>
          <a:chExt cx="0" cy="0"/>
        </a:xfrm>
      </p:grpSpPr>
      <p:sp>
        <p:nvSpPr>
          <p:cNvPr id="8"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rtlCol="0" anchor="t">
            <a:noAutofit/>
          </a:bodyPr>
          <a:lstStyle>
            <a:lvl1pPr algn="ctr">
              <a:defRPr sz="5000" b="1">
                <a:solidFill>
                  <a:schemeClr val="bg1"/>
                </a:solidFill>
                <a:latin typeface="+mj-lt"/>
              </a:defRPr>
            </a:lvl1pPr>
          </a:lstStyle>
          <a:p>
            <a:pPr rtl="0"/>
            <a:r>
              <a:rPr lang="es-ES" noProof="0" dirty="0"/>
              <a:t>GRACIAS</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WWW.NOMBRESITIO.COM</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2" name="Rectángulo 1" title="Decorativo"/>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109274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apositiva de título con imagen">
    <p:bg>
      <p:bgPr>
        <a:solidFill>
          <a:schemeClr val="accent1"/>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7" name="Rectángulo 6" title="Decorativo"/>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265528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Diapositiva de título con imagen">
    <p:bg>
      <p:bgPr>
        <a:solidFill>
          <a:schemeClr val="accent4"/>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7" name="Rectángulo 6" title="Decorativo"/>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16950970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Diapositiva de título con imagen">
    <p:bg>
      <p:bgPr>
        <a:solidFill>
          <a:schemeClr val="accent2"/>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7" name="Rectángulo 6" title="Decorativo"/>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136347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11/30/2021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8623475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sor de diapositivas con imagen">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j-lt"/>
              </a:defRPr>
            </a:lvl1pPr>
          </a:lstStyle>
          <a:p>
            <a:pPr rtl="0"/>
            <a:r>
              <a:rPr lang="es-ES" noProof="0" dirty="0"/>
              <a:t>HAGA CLIC PARA AGREGAR UN TÍTULO</a:t>
            </a:r>
          </a:p>
        </p:txBody>
      </p:sp>
      <p:sp>
        <p:nvSpPr>
          <p:cNvPr id="9" name="Marcador de texto 12" title="Decorativo">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058451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sor de diapositivas con imagen">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j-lt"/>
              </a:defRPr>
            </a:lvl1pPr>
          </a:lstStyle>
          <a:p>
            <a:pPr rtl="0"/>
            <a:r>
              <a:rPr lang="es-ES" noProof="0" dirty="0"/>
              <a:t>HAGA CLIC PARA AGREGAR UN TÍTULO</a:t>
            </a:r>
          </a:p>
        </p:txBody>
      </p:sp>
      <p:sp>
        <p:nvSpPr>
          <p:cNvPr id="9" name="Marcador de texto 12" title="Decorativo">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41027697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Divisor de diapositivas con imagen">
    <p:bg>
      <p:bgPr>
        <a:solidFill>
          <a:schemeClr val="accent1"/>
        </a:solidFill>
        <a:effectLst/>
      </p:bgPr>
    </p:bg>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title="Decorativo"/>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8"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rtlCol="0" anchor="t">
            <a:noAutofit/>
          </a:bodyPr>
          <a:lstStyle>
            <a:lvl1pPr>
              <a:defRPr sz="5000" b="1">
                <a:solidFill>
                  <a:schemeClr val="bg1"/>
                </a:solidFill>
                <a:latin typeface="+mj-lt"/>
              </a:defRPr>
            </a:lvl1pPr>
          </a:lstStyle>
          <a:p>
            <a:pPr rtl="0"/>
            <a:r>
              <a:rPr lang="es-ES" noProof="0" dirty="0"/>
              <a:t>HAGA CLIC PARA AGREGAR UN TÍTULO</a:t>
            </a:r>
          </a:p>
        </p:txBody>
      </p:sp>
      <p:sp>
        <p:nvSpPr>
          <p:cNvPr id="9" name="Marcador de texto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914229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sor de diapositiva 2">
    <p:bg>
      <p:bgPr>
        <a:solidFill>
          <a:schemeClr val="accent1"/>
        </a:solidFill>
        <a:effectLst/>
      </p:bgPr>
    </p:bg>
    <p:spTree>
      <p:nvGrpSpPr>
        <p:cNvPr id="1" name=""/>
        <p:cNvGrpSpPr/>
        <p:nvPr/>
      </p:nvGrpSpPr>
      <p:grpSpPr>
        <a:xfrm>
          <a:off x="0" y="0"/>
          <a:ext cx="0" cy="0"/>
          <a:chOff x="0" y="0"/>
          <a:chExt cx="0" cy="0"/>
        </a:xfrm>
      </p:grpSpPr>
      <p:sp>
        <p:nvSpPr>
          <p:cNvPr id="6"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title="Decorativo"/>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rtlCol="0" anchor="ctr">
            <a:noAutofit/>
          </a:bodyPr>
          <a:lstStyle>
            <a:lvl1pPr algn="r">
              <a:defRPr sz="5000" b="1">
                <a:solidFill>
                  <a:schemeClr val="bg1"/>
                </a:solidFill>
                <a:latin typeface="+mj-lt"/>
              </a:defRPr>
            </a:lvl1pPr>
          </a:lstStyle>
          <a:p>
            <a:pPr rtl="0"/>
            <a:r>
              <a:rPr lang="es-ES" noProof="0" dirty="0"/>
              <a:t>HAGA CLIC PARA AGREGAR UN TÍTULO</a:t>
            </a:r>
          </a:p>
        </p:txBody>
      </p:sp>
      <p:sp>
        <p:nvSpPr>
          <p:cNvPr id="12" name="Marcador de texto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13" name="Forma 62" title="Decorativo">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544993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Diseño personalizado">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dirty="0"/>
              <a:t>Agenda</a:t>
            </a:r>
          </a:p>
        </p:txBody>
      </p:sp>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42" name="Forma 62" title="Decorativo">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86922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Diseño personalizado">
    <p:bg>
      <p:bgPr>
        <a:solidFill>
          <a:schemeClr val="bg1"/>
        </a:solidFill>
        <a:effectLst/>
      </p:bgPr>
    </p:bg>
    <p:spTree>
      <p:nvGrpSpPr>
        <p:cNvPr id="1" name=""/>
        <p:cNvGrpSpPr/>
        <p:nvPr/>
      </p:nvGrpSpPr>
      <p:grpSpPr>
        <a:xfrm>
          <a:off x="0" y="0"/>
          <a:ext cx="0" cy="0"/>
          <a:chOff x="0" y="0"/>
          <a:chExt cx="0" cy="0"/>
        </a:xfrm>
      </p:grpSpPr>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rtlCol="0"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 name="Rectángulo 2" title="Decorativo">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Forma 62" title="Decorativo">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13"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rtl="0"/>
            <a:r>
              <a:rPr lang="es-ES" noProof="0" dirty="0"/>
              <a:t>Agenda</a:t>
            </a:r>
          </a:p>
        </p:txBody>
      </p:sp>
    </p:spTree>
    <p:extLst>
      <p:ext uri="{BB962C8B-B14F-4D97-AF65-F5344CB8AC3E}">
        <p14:creationId xmlns:p14="http://schemas.microsoft.com/office/powerpoint/2010/main" val="1057799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1_Diseño personalizado">
    <p:bg>
      <p:bgPr>
        <a:solidFill>
          <a:schemeClr val="bg1"/>
        </a:solidFill>
        <a:effectLst/>
      </p:bgPr>
    </p:bg>
    <p:spTree>
      <p:nvGrpSpPr>
        <p:cNvPr id="1" name=""/>
        <p:cNvGrpSpPr/>
        <p:nvPr/>
      </p:nvGrpSpPr>
      <p:grpSpPr>
        <a:xfrm>
          <a:off x="0" y="0"/>
          <a:ext cx="0" cy="0"/>
          <a:chOff x="0" y="0"/>
          <a:chExt cx="0" cy="0"/>
        </a:xfrm>
      </p:grpSpPr>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rtlCol="0"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 name="Rectángulo 2" title="Decorativo">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Forma 62" title="Decorativo">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13"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rtl="0"/>
            <a:r>
              <a:rPr lang="es-ES" noProof="0" dirty="0"/>
              <a:t>Agenda</a:t>
            </a:r>
          </a:p>
        </p:txBody>
      </p:sp>
    </p:spTree>
    <p:extLst>
      <p:ext uri="{BB962C8B-B14F-4D97-AF65-F5344CB8AC3E}">
        <p14:creationId xmlns:p14="http://schemas.microsoft.com/office/powerpoint/2010/main" val="31836980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Diseño personalizado">
    <p:bg>
      <p:bgPr>
        <a:solidFill>
          <a:schemeClr val="bg1"/>
        </a:solidFill>
        <a:effectLst/>
      </p:bgPr>
    </p:bg>
    <p:spTree>
      <p:nvGrpSpPr>
        <p:cNvPr id="1" name=""/>
        <p:cNvGrpSpPr/>
        <p:nvPr/>
      </p:nvGrpSpPr>
      <p:grpSpPr>
        <a:xfrm>
          <a:off x="0" y="0"/>
          <a:ext cx="0" cy="0"/>
          <a:chOff x="0" y="0"/>
          <a:chExt cx="0" cy="0"/>
        </a:xfrm>
      </p:grpSpPr>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rtlCol="0"/>
          <a:lstStyle/>
          <a:p>
            <a:pPr rtl="0"/>
            <a:r>
              <a:rPr lang="es-ES" noProof="0"/>
              <a:t>Haga clic en el icono para agregar una imagen</a:t>
            </a:r>
            <a:endParaRPr lang="es-ES" noProof="0" dirty="0"/>
          </a:p>
        </p:txBody>
      </p:sp>
      <p:sp>
        <p:nvSpPr>
          <p:cNvPr id="3" name="Rectángulo 2" title="Decorativo"/>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7" name="Marcador de texto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1</a:t>
            </a:r>
          </a:p>
        </p:txBody>
      </p:sp>
      <p:sp>
        <p:nvSpPr>
          <p:cNvPr id="38" name="Marcador de texto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2</a:t>
            </a:r>
          </a:p>
        </p:txBody>
      </p:sp>
      <p:sp>
        <p:nvSpPr>
          <p:cNvPr id="39" name="Marcador de texto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3</a:t>
            </a:r>
          </a:p>
        </p:txBody>
      </p:sp>
      <p:sp>
        <p:nvSpPr>
          <p:cNvPr id="40" name="Marcador de texto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4</a:t>
            </a:r>
          </a:p>
        </p:txBody>
      </p:sp>
      <p:sp>
        <p:nvSpPr>
          <p:cNvPr id="41" name="Marcador de texto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5</a:t>
            </a:r>
          </a:p>
        </p:txBody>
      </p:sp>
      <p:sp>
        <p:nvSpPr>
          <p:cNvPr id="15"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dirty="0"/>
              <a:t>Agenda</a:t>
            </a:r>
          </a:p>
        </p:txBody>
      </p:sp>
    </p:spTree>
    <p:extLst>
      <p:ext uri="{BB962C8B-B14F-4D97-AF65-F5344CB8AC3E}">
        <p14:creationId xmlns:p14="http://schemas.microsoft.com/office/powerpoint/2010/main" val="30346251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rtlCol="0" anchor="b"/>
          <a:lstStyle>
            <a:lvl1pPr algn="l">
              <a:defRPr>
                <a:latin typeface="+mj-lt"/>
              </a:defRPr>
            </a:lvl1pPr>
          </a:lstStyle>
          <a:p>
            <a:pPr rtl="0"/>
            <a:r>
              <a:rPr lang="es-ES" noProof="0"/>
              <a:t>Haga clic para modificar el estilo de título del patrón</a:t>
            </a:r>
            <a:endParaRPr lang="es-ES" noProof="0" dirty="0"/>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rtlCol="0"/>
          <a:lstStyle/>
          <a:p>
            <a:pPr rtl="0"/>
            <a:r>
              <a:rPr lang="es-ES" noProof="0"/>
              <a:t>Haga clic en el icono para agregar una imagen</a:t>
            </a:r>
            <a:endParaRPr lang="es-ES" noProof="0" dirty="0"/>
          </a:p>
        </p:txBody>
      </p:sp>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rtlCol="0">
            <a:noAutofit/>
          </a:bodyPr>
          <a:lstStyle>
            <a:lvl1pPr marL="0" indent="0" algn="l">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rtlCol="0" anchor="b">
            <a:normAutofit/>
          </a:bodyPr>
          <a:lstStyle>
            <a:lvl1pPr marL="0" indent="0" algn="l">
              <a:buNone/>
              <a:defRPr sz="1600" b="1">
                <a:latin typeface="+mj-lt"/>
                <a:cs typeface="Arial" panose="020B0604020202020204" pitchFamily="34" charset="0"/>
              </a:defRPr>
            </a:lvl1pPr>
          </a:lstStyle>
          <a:p>
            <a:pPr lvl="0" rtl="0"/>
            <a:r>
              <a:rPr lang="es-ES" noProof="0"/>
              <a:t>Haga clic para modificar los estilos de texto del patrón</a:t>
            </a:r>
          </a:p>
        </p:txBody>
      </p:sp>
      <p:sp>
        <p:nvSpPr>
          <p:cNvPr id="6" name="Forma 62" title="Decorativo">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9" name="Marcador de posición de imagen 5" title="Decorativo">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rtlCol="0">
            <a:normAutofit/>
          </a:bodyPr>
          <a:lstStyle>
            <a:lvl1pPr>
              <a:defRPr sz="8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777001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Diseño personalizado">
    <p:spTree>
      <p:nvGrpSpPr>
        <p:cNvPr id="1" name=""/>
        <p:cNvGrpSpPr/>
        <p:nvPr/>
      </p:nvGrpSpPr>
      <p:grpSpPr>
        <a:xfrm>
          <a:off x="0" y="0"/>
          <a:ext cx="0" cy="0"/>
          <a:chOff x="0" y="0"/>
          <a:chExt cx="0" cy="0"/>
        </a:xfrm>
      </p:grpSpPr>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rtlCol="0" anchor="b">
            <a:normAutofit/>
          </a:bodyPr>
          <a:lstStyle>
            <a:lvl1pPr algn="r">
              <a:defRPr sz="4000">
                <a:latin typeface="+mj-lt"/>
              </a:defRPr>
            </a:lvl1pPr>
          </a:lstStyle>
          <a:p>
            <a:pPr rtl="0"/>
            <a:r>
              <a:rPr lang="es-ES" noProof="0"/>
              <a:t>Haga clic para modificar el estilo de título del patrón</a:t>
            </a:r>
            <a:endParaRPr lang="es-ES" noProof="0" dirty="0"/>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rtl="0">
              <a:buNone/>
            </a:pPr>
            <a:r>
              <a:rPr lang="es-ES" noProof="0" dirty="0"/>
              <a:t>Haga clic para agregar un título aquí</a:t>
            </a:r>
          </a:p>
        </p:txBody>
      </p:sp>
      <p:sp>
        <p:nvSpPr>
          <p:cNvPr id="10" name="Marcador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1" name="Forma 62" title="Decorativo">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80075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E5059C3-6A89-4494-99FF-5A4D6FFD50EB}" type="datetimeFigureOut">
              <a:rPr lang="en-US" smtClean="0"/>
              <a:t>11/30/2021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US"/>
              <a:t>
              </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1313373488"/>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0_Diseño personalizad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3"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rtlCol="0" anchor="b">
            <a:normAutofit/>
          </a:bodyPr>
          <a:lstStyle>
            <a:lvl1pPr algn="l">
              <a:defRPr sz="4000">
                <a:latin typeface="+mj-lt"/>
              </a:defRPr>
            </a:lvl1pPr>
          </a:lstStyle>
          <a:p>
            <a:pPr rtl="0"/>
            <a:r>
              <a:rPr lang="es-ES" noProof="0"/>
              <a:t>Haga clic para modificar el estilo de título del patrón</a:t>
            </a:r>
            <a:endParaRPr lang="es-ES" noProof="0" dirty="0"/>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rtl="0">
              <a:buNone/>
            </a:pPr>
            <a:r>
              <a:rPr lang="es-ES" noProof="0" dirty="0"/>
              <a:t>Haga clic para agregar un título aquí</a:t>
            </a:r>
          </a:p>
        </p:txBody>
      </p:sp>
      <p:sp>
        <p:nvSpPr>
          <p:cNvPr id="10" name="Marcador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rtlCol="0">
            <a:normAutofit/>
          </a:bodyPr>
          <a:lstStyle>
            <a:lvl1pPr>
              <a:defRPr sz="1400"/>
            </a:lvl1pPr>
            <a:lvl2pPr>
              <a:defRPr sz="1200"/>
            </a:lvl2pPr>
            <a:lvl3pPr>
              <a:defRPr sz="1100"/>
            </a:lvl3pPr>
            <a:lvl4pPr>
              <a:defRPr sz="1050"/>
            </a:lvl4pPr>
            <a:lvl5pPr>
              <a:defRPr sz="105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rtlCol="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37740294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Diseño personalizado">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11" name="Rectángulo 10" title="Decorativo"/>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rtlCol="0" anchor="t">
            <a:normAutofit/>
          </a:bodyPr>
          <a:lstStyle>
            <a:lvl1pPr algn="l">
              <a:defRPr sz="4000">
                <a:solidFill>
                  <a:schemeClr val="bg1"/>
                </a:solidFill>
                <a:latin typeface="+mj-lt"/>
              </a:defRPr>
            </a:lvl1pPr>
          </a:lstStyle>
          <a:p>
            <a:pPr rtl="0"/>
            <a:r>
              <a:rPr lang="es-ES" noProof="0"/>
              <a:t>Haga clic para modificar el estilo de título del patrón</a:t>
            </a:r>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2"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512653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Diseño personalizado">
    <p:spTree>
      <p:nvGrpSpPr>
        <p:cNvPr id="1" name=""/>
        <p:cNvGrpSpPr/>
        <p:nvPr/>
      </p:nvGrpSpPr>
      <p:grpSpPr>
        <a:xfrm>
          <a:off x="0" y="0"/>
          <a:ext cx="0" cy="0"/>
          <a:chOff x="0" y="0"/>
          <a:chExt cx="0" cy="0"/>
        </a:xfrm>
      </p:grpSpPr>
      <p:sp>
        <p:nvSpPr>
          <p:cNvPr id="12" name="Rectángulo 11" title="Decorativo">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Rectángulo 2" title="Decorativo">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1" name="Título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rtlCol="0" anchor="t">
            <a:normAutofit/>
          </a:bodyPr>
          <a:lstStyle>
            <a:lvl1pPr algn="l">
              <a:defRPr sz="4000">
                <a:solidFill>
                  <a:schemeClr val="tx1"/>
                </a:solidFill>
                <a:latin typeface="+mj-lt"/>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26176727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Diseño personalizado">
    <p:spTree>
      <p:nvGrpSpPr>
        <p:cNvPr id="1" name=""/>
        <p:cNvGrpSpPr/>
        <p:nvPr/>
      </p:nvGrpSpPr>
      <p:grpSpPr>
        <a:xfrm>
          <a:off x="0" y="0"/>
          <a:ext cx="0" cy="0"/>
          <a:chOff x="0" y="0"/>
          <a:chExt cx="0" cy="0"/>
        </a:xfrm>
      </p:grpSpPr>
      <p:sp>
        <p:nvSpPr>
          <p:cNvPr id="6" name="Marcador de posición de imagen 5" title="Decorativo">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rtlCol="0"/>
          <a:lstStyle/>
          <a:p>
            <a:pPr rtl="0"/>
            <a:r>
              <a:rPr lang="es-ES" noProof="0"/>
              <a:t>Haga clic en el icono para agregar una imagen</a:t>
            </a:r>
            <a:endParaRPr lang="es-ES" noProof="0" dirty="0"/>
          </a:p>
        </p:txBody>
      </p:sp>
      <p:sp>
        <p:nvSpPr>
          <p:cNvPr id="11" name="Título 1" title="Decorativo">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posición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4" name="Título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rtlCol="0" anchor="ctr">
            <a:normAutofit/>
          </a:bodyPr>
          <a:lstStyle>
            <a:lvl1pPr algn="l">
              <a:defRPr sz="4000">
                <a:solidFill>
                  <a:schemeClr val="bg1"/>
                </a:solidFill>
                <a:latin typeface="+mj-lt"/>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35908134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Diseño personalizado">
    <p:spTree>
      <p:nvGrpSpPr>
        <p:cNvPr id="1" name=""/>
        <p:cNvGrpSpPr/>
        <p:nvPr/>
      </p:nvGrpSpPr>
      <p:grpSpPr>
        <a:xfrm>
          <a:off x="0" y="0"/>
          <a:ext cx="0" cy="0"/>
          <a:chOff x="0" y="0"/>
          <a:chExt cx="0" cy="0"/>
        </a:xfrm>
      </p:grpSpPr>
      <p:sp>
        <p:nvSpPr>
          <p:cNvPr id="11" name="Título 1" title="Decorativo">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12" name="Título 1" title="Decorativo">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4" name="Título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j-lt"/>
              </a:defRPr>
            </a:lvl1pPr>
          </a:lstStyle>
          <a:p>
            <a:pPr rtl="0"/>
            <a:r>
              <a:rPr lang="es-ES" noProof="0"/>
              <a:t>Haga clic para modificar el estilo de título del patrón</a:t>
            </a:r>
            <a:endParaRPr lang="es-ES" noProof="0" dirty="0"/>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8286340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2_Diseño personalizado">
    <p:spTree>
      <p:nvGrpSpPr>
        <p:cNvPr id="1" name=""/>
        <p:cNvGrpSpPr/>
        <p:nvPr/>
      </p:nvGrpSpPr>
      <p:grpSpPr>
        <a:xfrm>
          <a:off x="0" y="0"/>
          <a:ext cx="0" cy="0"/>
          <a:chOff x="0" y="0"/>
          <a:chExt cx="0" cy="0"/>
        </a:xfrm>
      </p:grpSpPr>
      <p:sp>
        <p:nvSpPr>
          <p:cNvPr id="11" name="Título 1" title="Decorativo">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12" name="Título 1" title="Decorativo">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4" name="Título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j-lt"/>
              </a:defRPr>
            </a:lvl1pPr>
          </a:lstStyle>
          <a:p>
            <a:pPr rtl="0"/>
            <a:r>
              <a:rPr lang="es-ES" noProof="0"/>
              <a:t>Haga clic para modificar el estilo de título del patrón</a:t>
            </a:r>
            <a:endParaRPr lang="es-ES" noProof="0" dirty="0"/>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7149623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5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j-lt"/>
              </a:defRPr>
            </a:lvl1pPr>
          </a:lstStyle>
          <a:p>
            <a:pPr rtl="0"/>
            <a:r>
              <a:rPr lang="es-ES" noProof="0"/>
              <a:t>Haga clic para modificar el estilo de título del patrón</a:t>
            </a:r>
            <a:endParaRPr lang="es-ES" noProof="0" dirty="0"/>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rtlCol="0"/>
          <a:lstStyle/>
          <a:p>
            <a:pPr rtl="0"/>
            <a:r>
              <a:rPr lang="es-ES" noProof="0"/>
              <a:t>Haga clic en el icono para agregar una imagen</a:t>
            </a:r>
            <a:endParaRPr lang="es-ES" noProof="0" dirty="0"/>
          </a:p>
        </p:txBody>
      </p:sp>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rtlCol="0" anchor="b">
            <a:noAutofit/>
          </a:bodyPr>
          <a:lstStyle>
            <a:lvl1pPr marL="0" indent="0">
              <a:buNone/>
              <a:defRPr sz="1600" b="1">
                <a:latin typeface="+mj-lt"/>
                <a:cs typeface="Arial" panose="020B0604020202020204" pitchFamily="34" charset="0"/>
              </a:defRPr>
            </a:lvl1pPr>
          </a:lstStyle>
          <a:p>
            <a:pPr lvl="0" rtl="0"/>
            <a:r>
              <a:rPr lang="es-ES" noProof="0" dirty="0"/>
              <a:t>Haga clic para agregar un título aquí</a:t>
            </a:r>
          </a:p>
        </p:txBody>
      </p:sp>
      <p:sp>
        <p:nvSpPr>
          <p:cNvPr id="6" name="Marcador de texto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rtlCol="0" anchor="b">
            <a:noAutofit/>
          </a:bodyPr>
          <a:lstStyle>
            <a:lvl1pPr marL="0" indent="0">
              <a:buNone/>
              <a:defRPr sz="1600" b="1">
                <a:latin typeface="+mj-lt"/>
                <a:cs typeface="Arial" panose="020B0604020202020204" pitchFamily="34" charset="0"/>
              </a:defRPr>
            </a:lvl1pPr>
          </a:lstStyle>
          <a:p>
            <a:pPr lvl="0" rtl="0"/>
            <a:r>
              <a:rPr lang="es-ES" noProof="0" dirty="0"/>
              <a:t>Haga clic para agregar un título aquí</a:t>
            </a:r>
          </a:p>
        </p:txBody>
      </p:sp>
      <p:sp>
        <p:nvSpPr>
          <p:cNvPr id="10" name="Forma 62" title="Decorativo">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7079186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Diseño personalizado">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rtlCol="0"/>
          <a:lstStyle/>
          <a:p>
            <a:pPr rtl="0"/>
            <a:r>
              <a:rPr lang="es-ES" noProof="0"/>
              <a:t>Haga clic en el icono para agregar una imagen</a:t>
            </a:r>
            <a:endParaRPr lang="es-ES" noProof="0" dirty="0"/>
          </a:p>
        </p:txBody>
      </p:sp>
      <p:sp>
        <p:nvSpPr>
          <p:cNvPr id="7" name="Marcador de texto 6" title="Decorativo">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l">
              <a:defRPr>
                <a:latin typeface="+mj-lt"/>
              </a:defRPr>
            </a:lvl1pPr>
          </a:lstStyle>
          <a:p>
            <a:pPr rtl="0"/>
            <a:r>
              <a:rPr lang="es-ES" noProof="0" dirty="0"/>
              <a:t>Haga clic para </a:t>
            </a:r>
            <a:br>
              <a:rPr lang="es-ES" noProof="0" dirty="0"/>
            </a:br>
            <a:r>
              <a:rPr lang="es-ES" noProof="0" dirty="0"/>
              <a:t>Agregar título</a:t>
            </a:r>
          </a:p>
        </p:txBody>
      </p:sp>
      <p:sp>
        <p:nvSpPr>
          <p:cNvPr id="9" name="Forma 62" title="Decorativo">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2875793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4_Diseño personalizado">
    <p:spTree>
      <p:nvGrpSpPr>
        <p:cNvPr id="1" name=""/>
        <p:cNvGrpSpPr/>
        <p:nvPr/>
      </p:nvGrpSpPr>
      <p:grpSpPr>
        <a:xfrm>
          <a:off x="0" y="0"/>
          <a:ext cx="0" cy="0"/>
          <a:chOff x="0" y="0"/>
          <a:chExt cx="0" cy="0"/>
        </a:xfrm>
      </p:grpSpPr>
      <p:sp>
        <p:nvSpPr>
          <p:cNvPr id="7" name="Marcador de texto 6" title="Decorativo">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a:latin typeface="+mj-lt"/>
              </a:defRPr>
            </a:lvl1pPr>
          </a:lstStyle>
          <a:p>
            <a:pPr rtl="0"/>
            <a:r>
              <a:rPr lang="es-ES" noProof="0" dirty="0"/>
              <a:t>Haga clic para agregar un título</a:t>
            </a:r>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6104804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5_Diseño personalizado">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rtlCol="0">
            <a:noAutofit/>
          </a:bodyPr>
          <a:lstStyle>
            <a:lvl1pPr marL="0" indent="0" algn="ctr">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rtlCol="0" anchor="b"/>
          <a:lstStyle>
            <a:lvl1pPr algn="ctr">
              <a:defRPr>
                <a:latin typeface="+mj-lt"/>
              </a:defRPr>
            </a:lvl1pPr>
          </a:lstStyle>
          <a:p>
            <a:pPr rtl="0"/>
            <a:r>
              <a:rPr lang="es-ES" noProof="0" dirty="0"/>
              <a:t>Haga clic para agregar un título</a:t>
            </a:r>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632667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11/30/2021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734203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6_Diseño personalizado">
    <p:spTree>
      <p:nvGrpSpPr>
        <p:cNvPr id="1" name=""/>
        <p:cNvGrpSpPr/>
        <p:nvPr/>
      </p:nvGrpSpPr>
      <p:grpSpPr>
        <a:xfrm>
          <a:off x="0" y="0"/>
          <a:ext cx="0" cy="0"/>
          <a:chOff x="0" y="0"/>
          <a:chExt cx="0" cy="0"/>
        </a:xfrm>
      </p:grpSpPr>
      <p:sp>
        <p:nvSpPr>
          <p:cNvPr id="3" name="Rectángulo 2" title="Decorativo">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es-ES" sz="1400" b="0" i="0" noProof="0" dirty="0">
              <a:solidFill>
                <a:schemeClr val="tx2"/>
              </a:solidFill>
              <a:latin typeface="Arial" panose="020B0604020202020204" pitchFamily="34" charset="0"/>
              <a:cs typeface="Arial" panose="020B0604020202020204" pitchFamily="34" charset="0"/>
            </a:endParaRPr>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a:solidFill>
                  <a:schemeClr val="bg1"/>
                </a:solidFill>
                <a:latin typeface="+mj-lt"/>
              </a:defRPr>
            </a:lvl1pPr>
          </a:lstStyle>
          <a:p>
            <a:pPr rtl="0"/>
            <a:r>
              <a:rPr lang="es-ES" noProof="0" dirty="0"/>
              <a:t>Haga clic para </a:t>
            </a:r>
            <a:br>
              <a:rPr lang="es-ES" noProof="0" dirty="0"/>
            </a:br>
            <a:r>
              <a:rPr lang="es-ES" noProof="0" dirty="0"/>
              <a:t>Agregar título</a:t>
            </a:r>
          </a:p>
        </p:txBody>
      </p:sp>
      <p:sp>
        <p:nvSpPr>
          <p:cNvPr id="8" name="Marcador de texto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rtlCol="0" anchor="t">
            <a:normAutofit/>
          </a:bodyPr>
          <a:lstStyle>
            <a:lvl1pPr marL="0" indent="0">
              <a:buNone/>
              <a:defRPr sz="1600" b="1">
                <a:solidFill>
                  <a:schemeClr val="tx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rtlCol="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rtl="0"/>
            <a:r>
              <a:rPr lang="es-ES" noProof="0"/>
              <a:t>Haga clic para modificar los estilos de texto del patrón</a:t>
            </a:r>
          </a:p>
        </p:txBody>
      </p:sp>
      <p:sp>
        <p:nvSpPr>
          <p:cNvPr id="10" name="Marcador de posición de texto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rtlCol="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rtl="0"/>
            <a:r>
              <a:rPr lang="es-ES" noProof="0"/>
              <a:t>Haga clic para modificar los estilos de texto del patrón</a:t>
            </a:r>
          </a:p>
        </p:txBody>
      </p:sp>
    </p:spTree>
    <p:extLst>
      <p:ext uri="{BB962C8B-B14F-4D97-AF65-F5344CB8AC3E}">
        <p14:creationId xmlns:p14="http://schemas.microsoft.com/office/powerpoint/2010/main" val="5974611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5" name="Marcador de posición de imagen 4" title="Decorativo">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rtlCol="0">
            <a:normAutofit/>
          </a:bodyPr>
          <a:lstStyle>
            <a:lvl1pPr algn="ctr">
              <a:defRPr sz="4000">
                <a:solidFill>
                  <a:schemeClr val="bg1"/>
                </a:solidFill>
                <a:latin typeface="+mj-lt"/>
              </a:defRPr>
            </a:lvl1pPr>
          </a:lstStyle>
          <a:p>
            <a:pPr rtl="0"/>
            <a:r>
              <a:rPr lang="es-ES" noProof="0" dirty="0"/>
              <a:t>Haga clic para editar </a:t>
            </a:r>
            <a:br>
              <a:rPr lang="es-ES" noProof="0" dirty="0"/>
            </a:br>
            <a:r>
              <a:rPr lang="es-ES" noProof="0" dirty="0"/>
              <a:t>Estilo del título del patrón</a:t>
            </a:r>
          </a:p>
        </p:txBody>
      </p:sp>
    </p:spTree>
    <p:extLst>
      <p:ext uri="{BB962C8B-B14F-4D97-AF65-F5344CB8AC3E}">
        <p14:creationId xmlns:p14="http://schemas.microsoft.com/office/powerpoint/2010/main" val="39554527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seño personalizado">
    <p:spTree>
      <p:nvGrpSpPr>
        <p:cNvPr id="1" name=""/>
        <p:cNvGrpSpPr/>
        <p:nvPr/>
      </p:nvGrpSpPr>
      <p:grpSpPr>
        <a:xfrm>
          <a:off x="0" y="0"/>
          <a:ext cx="0" cy="0"/>
          <a:chOff x="0" y="0"/>
          <a:chExt cx="0" cy="0"/>
        </a:xfrm>
      </p:grpSpPr>
      <p:sp>
        <p:nvSpPr>
          <p:cNvPr id="5" name="Marcador de posición de imagen 4" title="Decorativo">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0191817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
        <p:nvSpPr>
          <p:cNvPr id="5" name="Marcador de texto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rtl="0"/>
            <a:r>
              <a:rPr lang="es-ES" noProof="0"/>
              <a:t>Haga clic para modificar los estilos de texto del patrón</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5213409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9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
        <p:nvSpPr>
          <p:cNvPr id="3" name="Marcador de texto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rtl="0"/>
            <a:r>
              <a:rPr lang="es-ES" noProof="0"/>
              <a:t>Haga clic para modificar los estilos de texto del patrón</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4322022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seño personalizado">
    <p:bg>
      <p:bgPr>
        <a:solidFill>
          <a:schemeClr val="accent1"/>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es-ES" noProof="0"/>
              <a:t>Haga clic en el icono para agregar una imagen</a:t>
            </a:r>
            <a:endParaRPr lang="es-ES" noProof="0" dirty="0"/>
          </a:p>
        </p:txBody>
      </p:sp>
      <p:sp>
        <p:nvSpPr>
          <p:cNvPr id="3" name="Título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34370786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0_Diseño personalizado">
    <p:bg>
      <p:bgPr>
        <a:solidFill>
          <a:schemeClr val="accent1"/>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3679554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3_Diseño personalizado">
    <p:bg>
      <p:bgPr>
        <a:solidFill>
          <a:schemeClr val="accent2"/>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es-ES" noProof="0"/>
              <a:t>Haga clic en el icono para agregar una imagen</a:t>
            </a:r>
            <a:endParaRPr lang="es-ES" noProof="0" dirty="0"/>
          </a:p>
        </p:txBody>
      </p:sp>
      <p:sp>
        <p:nvSpPr>
          <p:cNvPr id="3" name="Título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1924867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4_Diseño personalizado">
    <p:bg>
      <p:bgPr>
        <a:solidFill>
          <a:schemeClr val="accent2"/>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1510229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s-ES" noProof="0"/>
              <a:t>Haga clic en el icono para agregar una imagen</a:t>
            </a:r>
            <a:endParaRPr lang="es-ES" noProof="0" dirty="0"/>
          </a:p>
        </p:txBody>
      </p:sp>
      <p:sp>
        <p:nvSpPr>
          <p:cNvPr id="5" name="Rectángulo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Título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2219456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11/30/2021</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950206640"/>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5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s-ES" noProof="0"/>
              <a:t>Haga clic en el icono para agregar una imagen</a:t>
            </a:r>
            <a:endParaRPr lang="es-ES" noProof="0" dirty="0"/>
          </a:p>
        </p:txBody>
      </p:sp>
      <p:sp>
        <p:nvSpPr>
          <p:cNvPr id="5" name="Rectángulo 4" title="Decorativo"/>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Título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40206791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6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s-ES" noProof="0"/>
              <a:t>Haga clic en el icono para agregar una imagen</a:t>
            </a:r>
            <a:endParaRPr lang="es-ES" noProof="0" dirty="0"/>
          </a:p>
        </p:txBody>
      </p:sp>
      <p:sp>
        <p:nvSpPr>
          <p:cNvPr id="5" name="Rectángulo 4" title="Decorativo"/>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Título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33417788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Diseño personalizado">
    <p:bg>
      <p:bgPr>
        <a:solidFill>
          <a:schemeClr val="bg1"/>
        </a:solidFill>
        <a:effectLst/>
      </p:bgPr>
    </p:bg>
    <p:spTree>
      <p:nvGrpSpPr>
        <p:cNvPr id="1" name=""/>
        <p:cNvGrpSpPr/>
        <p:nvPr/>
      </p:nvGrpSpPr>
      <p:grpSpPr>
        <a:xfrm>
          <a:off x="0" y="0"/>
          <a:ext cx="0" cy="0"/>
          <a:chOff x="0" y="0"/>
          <a:chExt cx="0" cy="0"/>
        </a:xfrm>
      </p:grpSpPr>
      <p:grpSp>
        <p:nvGrpSpPr>
          <p:cNvPr id="3" name="Grupo 2"/>
          <p:cNvGrpSpPr/>
          <p:nvPr userDrawn="1"/>
        </p:nvGrpSpPr>
        <p:grpSpPr>
          <a:xfrm>
            <a:off x="3413895" y="419827"/>
            <a:ext cx="7939904" cy="6018346"/>
            <a:chOff x="8585200" y="440266"/>
            <a:chExt cx="14753564" cy="11183013"/>
          </a:xfrm>
        </p:grpSpPr>
        <p:sp>
          <p:nvSpPr>
            <p:cNvPr id="5" name="Dikdörtgen" title="Decorativo"/>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noProof="0" dirty="0"/>
            </a:p>
          </p:txBody>
        </p:sp>
        <p:sp>
          <p:nvSpPr>
            <p:cNvPr id="6" name="MARCADOR DE POSICIÓN DE IMAGEN" title="Decorativo"/>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s-ES" noProof="0" dirty="0"/>
            </a:p>
          </p:txBody>
        </p:sp>
      </p:grpSp>
      <p:sp>
        <p:nvSpPr>
          <p:cNvPr id="4" name="Marcador de texto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rtl="0"/>
            <a:r>
              <a:rPr lang="es-ES" noProof="0" dirty="0"/>
              <a:t>1</a:t>
            </a:r>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s-ES" noProof="0" dirty="0"/>
              <a:t>Encabezado de sección</a:t>
            </a:r>
          </a:p>
        </p:txBody>
      </p:sp>
    </p:spTree>
    <p:extLst>
      <p:ext uri="{BB962C8B-B14F-4D97-AF65-F5344CB8AC3E}">
        <p14:creationId xmlns:p14="http://schemas.microsoft.com/office/powerpoint/2010/main" val="11671368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7_Diseño personalizado">
    <p:bg>
      <p:bgPr>
        <a:solidFill>
          <a:schemeClr val="bg1"/>
        </a:solidFill>
        <a:effectLst/>
      </p:bgPr>
    </p:bg>
    <p:spTree>
      <p:nvGrpSpPr>
        <p:cNvPr id="1" name=""/>
        <p:cNvGrpSpPr/>
        <p:nvPr/>
      </p:nvGrpSpPr>
      <p:grpSpPr>
        <a:xfrm>
          <a:off x="0" y="0"/>
          <a:ext cx="0" cy="0"/>
          <a:chOff x="0" y="0"/>
          <a:chExt cx="0" cy="0"/>
        </a:xfrm>
      </p:grpSpPr>
      <p:grpSp>
        <p:nvGrpSpPr>
          <p:cNvPr id="3" name="Grupo 2"/>
          <p:cNvGrpSpPr/>
          <p:nvPr userDrawn="1"/>
        </p:nvGrpSpPr>
        <p:grpSpPr>
          <a:xfrm>
            <a:off x="3413895" y="419827"/>
            <a:ext cx="7939904" cy="6018346"/>
            <a:chOff x="8585200" y="440266"/>
            <a:chExt cx="14753564" cy="11183013"/>
          </a:xfrm>
        </p:grpSpPr>
        <p:sp>
          <p:nvSpPr>
            <p:cNvPr id="5" name="Dikdörtgen" title="Decorativo"/>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noProof="0" dirty="0"/>
            </a:p>
          </p:txBody>
        </p:sp>
        <p:sp>
          <p:nvSpPr>
            <p:cNvPr id="6" name="MARCADOR DE POSICIÓN DE IMAGEN" title="Decorativo"/>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s-ES" noProof="0" dirty="0"/>
            </a:p>
          </p:txBody>
        </p:sp>
      </p:grpSp>
      <p:sp>
        <p:nvSpPr>
          <p:cNvPr id="4" name="Marcador de texto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rtl="0"/>
            <a:r>
              <a:rPr lang="es-ES" noProof="0" dirty="0"/>
              <a:t>2</a:t>
            </a:r>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s-ES" noProof="0" dirty="0"/>
              <a:t>Encabezado de sección</a:t>
            </a:r>
          </a:p>
        </p:txBody>
      </p:sp>
    </p:spTree>
    <p:extLst>
      <p:ext uri="{BB962C8B-B14F-4D97-AF65-F5344CB8AC3E}">
        <p14:creationId xmlns:p14="http://schemas.microsoft.com/office/powerpoint/2010/main" val="12559413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8_Diseño personalizado">
    <p:bg>
      <p:bgPr>
        <a:solidFill>
          <a:schemeClr val="bg1"/>
        </a:solidFill>
        <a:effectLst/>
      </p:bgPr>
    </p:bg>
    <p:spTree>
      <p:nvGrpSpPr>
        <p:cNvPr id="1" name=""/>
        <p:cNvGrpSpPr/>
        <p:nvPr/>
      </p:nvGrpSpPr>
      <p:grpSpPr>
        <a:xfrm>
          <a:off x="0" y="0"/>
          <a:ext cx="0" cy="0"/>
          <a:chOff x="0" y="0"/>
          <a:chExt cx="0" cy="0"/>
        </a:xfrm>
      </p:grpSpPr>
      <p:grpSp>
        <p:nvGrpSpPr>
          <p:cNvPr id="3" name="Grupo 2"/>
          <p:cNvGrpSpPr/>
          <p:nvPr userDrawn="1"/>
        </p:nvGrpSpPr>
        <p:grpSpPr>
          <a:xfrm>
            <a:off x="3413895" y="419827"/>
            <a:ext cx="7939904" cy="6018346"/>
            <a:chOff x="8585200" y="440266"/>
            <a:chExt cx="14753564" cy="11183013"/>
          </a:xfrm>
        </p:grpSpPr>
        <p:sp>
          <p:nvSpPr>
            <p:cNvPr id="5" name="Dikdörtgen" title="Decorativo"/>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noProof="0" dirty="0"/>
            </a:p>
          </p:txBody>
        </p:sp>
        <p:sp>
          <p:nvSpPr>
            <p:cNvPr id="6" name="MARCADOR DE POSICIÓN DE IMAGEN" title="Decorativo"/>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s-ES" noProof="0" dirty="0"/>
            </a:p>
          </p:txBody>
        </p:sp>
      </p:grpSp>
      <p:sp>
        <p:nvSpPr>
          <p:cNvPr id="4" name="Marcador de texto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rtl="0"/>
            <a:r>
              <a:rPr lang="es-ES" noProof="0" dirty="0"/>
              <a:t>3</a:t>
            </a:r>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s-ES" noProof="0" dirty="0"/>
              <a:t>Encabezado de sección</a:t>
            </a:r>
          </a:p>
        </p:txBody>
      </p:sp>
    </p:spTree>
    <p:extLst>
      <p:ext uri="{BB962C8B-B14F-4D97-AF65-F5344CB8AC3E}">
        <p14:creationId xmlns:p14="http://schemas.microsoft.com/office/powerpoint/2010/main" val="34389881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9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title="Decorativo">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s-ES" noProof="0" dirty="0"/>
              <a:t>Encabezado de sección</a:t>
            </a:r>
          </a:p>
        </p:txBody>
      </p:sp>
      <p:sp>
        <p:nvSpPr>
          <p:cNvPr id="18" name="Marcador de texto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s-ES" noProof="0" dirty="0"/>
              <a:t>1</a:t>
            </a:r>
          </a:p>
        </p:txBody>
      </p:sp>
    </p:spTree>
    <p:extLst>
      <p:ext uri="{BB962C8B-B14F-4D97-AF65-F5344CB8AC3E}">
        <p14:creationId xmlns:p14="http://schemas.microsoft.com/office/powerpoint/2010/main" val="23835793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6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title="Decorativo">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s-ES" noProof="0" dirty="0"/>
              <a:t>Encabezado de sección</a:t>
            </a:r>
          </a:p>
        </p:txBody>
      </p:sp>
      <p:sp>
        <p:nvSpPr>
          <p:cNvPr id="18" name="Marcador de texto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s-ES" noProof="0" dirty="0"/>
              <a:t>2</a:t>
            </a:r>
          </a:p>
        </p:txBody>
      </p:sp>
    </p:spTree>
    <p:extLst>
      <p:ext uri="{BB962C8B-B14F-4D97-AF65-F5344CB8AC3E}">
        <p14:creationId xmlns:p14="http://schemas.microsoft.com/office/powerpoint/2010/main" val="6579071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0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title="Decorativo">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s-ES" noProof="0" dirty="0"/>
              <a:t>Encabezado de sección</a:t>
            </a:r>
          </a:p>
        </p:txBody>
      </p:sp>
      <p:sp>
        <p:nvSpPr>
          <p:cNvPr id="18" name="Marcador de texto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s-ES" noProof="0" dirty="0"/>
              <a:t>2</a:t>
            </a:r>
          </a:p>
        </p:txBody>
      </p:sp>
    </p:spTree>
    <p:extLst>
      <p:ext uri="{BB962C8B-B14F-4D97-AF65-F5344CB8AC3E}">
        <p14:creationId xmlns:p14="http://schemas.microsoft.com/office/powerpoint/2010/main" val="32076118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0994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Imagen y contenido">
    <p:spTree>
      <p:nvGrpSpPr>
        <p:cNvPr id="1" name=""/>
        <p:cNvGrpSpPr/>
        <p:nvPr/>
      </p:nvGrpSpPr>
      <p:grpSpPr>
        <a:xfrm>
          <a:off x="0" y="0"/>
          <a:ext cx="0" cy="0"/>
          <a:chOff x="0" y="0"/>
          <a:chExt cx="0" cy="0"/>
        </a:xfrm>
      </p:grpSpPr>
      <p:sp>
        <p:nvSpPr>
          <p:cNvPr id="7" name="Rectángulo 6" title="Decorativo">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dirty="0">
              <a:solidFill>
                <a:schemeClr val="tx2"/>
              </a:solidFill>
              <a:latin typeface="Arial" panose="020B0604020202020204" pitchFamily="34" charset="0"/>
              <a:cs typeface="Arial" panose="020B0604020202020204" pitchFamily="34" charset="0"/>
            </a:endParaRPr>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5" name="Marcador de posición de imagen 5" title="Decorativo">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rtlCol="0">
            <a:normAutofit/>
          </a:bodyPr>
          <a:lstStyle>
            <a:lvl1pPr>
              <a:defRPr sz="800"/>
            </a:lvl1pPr>
          </a:lstStyle>
          <a:p>
            <a:pPr rtl="0"/>
            <a:r>
              <a:rPr lang="es-ES" noProof="0"/>
              <a:t>Haga clic en el icono para agregar una imagen</a:t>
            </a:r>
            <a:endParaRPr lang="es-ES" noProof="0" dirty="0"/>
          </a:p>
        </p:txBody>
      </p:sp>
      <p:sp>
        <p:nvSpPr>
          <p:cNvPr id="21" name="Marcador de posición de imagen 5" title="Decorativo">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22" name="Marcador de posición de imagen 5" title="Decorativo">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23" name="Marcador de posición de imagen 5" title="Decorativo">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24"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solidFill>
                  <a:schemeClr val="bg1"/>
                </a:solidFill>
              </a:defRPr>
            </a:lvl1pPr>
          </a:lstStyle>
          <a:p>
            <a:pPr rtl="0"/>
            <a:r>
              <a:rPr lang="es-ES" noProof="0" dirty="0"/>
              <a:t>Haga clic para agregar el título de la diapositiva aquí</a:t>
            </a:r>
          </a:p>
        </p:txBody>
      </p:sp>
      <p:sp>
        <p:nvSpPr>
          <p:cNvPr id="25"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26"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27" name="Forma 62" title="Decorativo">
            <a:extLst>
              <a:ext uri="{FF2B5EF4-FFF2-40B4-BE49-F238E27FC236}">
                <a16:creationId xmlns:a16="http://schemas.microsoft.com/office/drawing/2014/main" id="{E1A23DB6-E067-4A30-8C4B-98B452428518}"/>
              </a:ext>
            </a:extLst>
          </p:cNvPr>
          <p:cNvSpPr/>
          <p:nvPr userDrawn="1"/>
        </p:nvSpPr>
        <p:spPr>
          <a:xfrm rot="16200000" flipV="1">
            <a:off x="2507987" y="1535150"/>
            <a:ext cx="10663" cy="3378451"/>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solidFill>
                <a:schemeClr val="bg1"/>
              </a:solidFill>
            </a:endParaRPr>
          </a:p>
        </p:txBody>
      </p:sp>
    </p:spTree>
    <p:extLst>
      <p:ext uri="{BB962C8B-B14F-4D97-AF65-F5344CB8AC3E}">
        <p14:creationId xmlns:p14="http://schemas.microsoft.com/office/powerpoint/2010/main" val="2494120050"/>
      </p:ext>
    </p:extLst>
  </p:cSld>
  <p:clrMapOvr>
    <a:masterClrMapping/>
  </p:clrMapOvr>
  <p:extLst>
    <p:ext uri="{DCECCB84-F9BA-43D5-87BE-67443E8EF086}">
      <p15:sldGuideLst xmlns:p15="http://schemas.microsoft.com/office/powerpoint/2012/main">
        <p15:guide id="1" orient="horz" pos="2160">
          <p15:clr>
            <a:srgbClr val="FBAE40"/>
          </p15:clr>
        </p15:guide>
        <p15:guide id="2" pos="538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11/30/2021</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8899811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Imagen y contenido">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4"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vl1pPr>
          </a:lstStyle>
          <a:p>
            <a:pPr rtl="0"/>
            <a:r>
              <a:rPr lang="es-ES" noProof="0" dirty="0"/>
              <a:t>Haga clic para agregar el título de la diapositiva aquí</a:t>
            </a:r>
          </a:p>
        </p:txBody>
      </p:sp>
      <p:sp>
        <p:nvSpPr>
          <p:cNvPr id="20"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24"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25" name="Forma 62" title="Decorativo">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2" name="Elipse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7" name="Elipse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6" name="Elipse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7" name="Elipse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Marcador de posición de imagen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
        <p:nvSpPr>
          <p:cNvPr id="28" name="Marcador de posición de imagen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
        <p:nvSpPr>
          <p:cNvPr id="29" name="Marcador de posición de imagen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
        <p:nvSpPr>
          <p:cNvPr id="30" name="Marcador de posición de imagen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4053844364"/>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Imagen y contenido">
    <p:spTree>
      <p:nvGrpSpPr>
        <p:cNvPr id="1" name=""/>
        <p:cNvGrpSpPr/>
        <p:nvPr/>
      </p:nvGrpSpPr>
      <p:grpSpPr>
        <a:xfrm>
          <a:off x="0" y="0"/>
          <a:ext cx="0" cy="0"/>
          <a:chOff x="0" y="0"/>
          <a:chExt cx="0" cy="0"/>
        </a:xfrm>
      </p:grpSpPr>
      <p:sp>
        <p:nvSpPr>
          <p:cNvPr id="7" name="Rectángulo 6" title="Decorativo">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dirty="0">
              <a:solidFill>
                <a:schemeClr val="tx2"/>
              </a:solidFill>
              <a:latin typeface="Arial" panose="020B0604020202020204" pitchFamily="34" charset="0"/>
              <a:cs typeface="Arial" panose="020B0604020202020204" pitchFamily="34" charset="0"/>
            </a:endParaRPr>
          </a:p>
        </p:txBody>
      </p:sp>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vl1pPr>
          </a:lstStyle>
          <a:p>
            <a:pPr rtl="0"/>
            <a:r>
              <a:rPr lang="es-ES" noProof="0" dirty="0"/>
              <a:t>Haga clic para agregar el título de la diapositiva aquí</a:t>
            </a:r>
          </a:p>
        </p:txBody>
      </p:sp>
      <p:sp>
        <p:nvSpPr>
          <p:cNvPr id="6" name="Marcador de posición de imagen 5" title="Decorativo">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rtlCol="0">
            <a:normAutofit/>
          </a:bodyPr>
          <a:lstStyle>
            <a:lvl1pPr>
              <a:defRPr sz="800"/>
            </a:lvl1pPr>
          </a:lstStyle>
          <a:p>
            <a:pPr rtl="0"/>
            <a:r>
              <a:rPr lang="es-ES" noProof="0"/>
              <a:t>Haga clic en el icono para agregar una imagen</a:t>
            </a:r>
            <a:endParaRPr lang="es-ES" noProof="0" dirty="0"/>
          </a:p>
        </p:txBody>
      </p:sp>
      <p:sp>
        <p:nvSpPr>
          <p:cNvPr id="11" name="Marcador de posición de imagen 5" title="Decorativo">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3" name="Marcador de posición de imagen 5" title="Decorativo">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4" name="Marcador de posición de imagen 5" title="Decorativo">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20"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rtlCol="0">
            <a:noAutofit/>
          </a:bodyPr>
          <a:lstStyle>
            <a:lvl1pPr marL="0" indent="0" algn="ctr">
              <a:lnSpc>
                <a:spcPct val="100000"/>
              </a:lnSpc>
              <a:buNone/>
              <a:defRPr sz="1400">
                <a:latin typeface="+mj-lt"/>
                <a:cs typeface="Arial" panose="020B0604020202020204" pitchFamily="34" charset="0"/>
              </a:defRPr>
            </a:lvl1pPr>
          </a:lstStyle>
          <a:p>
            <a:pPr lvl="0" rtl="0"/>
            <a:r>
              <a:rPr lang="es-ES" noProof="0"/>
              <a:t>Haga clic para modificar los estilos de texto del patrón</a:t>
            </a:r>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553604517"/>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Imagen y contenido">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2"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vl1pPr>
          </a:lstStyle>
          <a:p>
            <a:pPr rtl="0"/>
            <a:r>
              <a:rPr lang="es-ES" noProof="0" dirty="0"/>
              <a:t>Haga clic para agregar el título de la diapositiva aquí</a:t>
            </a:r>
          </a:p>
        </p:txBody>
      </p:sp>
      <p:sp>
        <p:nvSpPr>
          <p:cNvPr id="15"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rtlCol="0">
            <a:noAutofit/>
          </a:bodyPr>
          <a:lstStyle>
            <a:lvl1pPr marL="0" indent="0" algn="ctr">
              <a:lnSpc>
                <a:spcPct val="100000"/>
              </a:lnSpc>
              <a:buNone/>
              <a:defRPr sz="1400">
                <a:latin typeface="+mj-lt"/>
                <a:cs typeface="Arial" panose="020B0604020202020204" pitchFamily="34" charset="0"/>
              </a:defRPr>
            </a:lvl1pPr>
          </a:lstStyle>
          <a:p>
            <a:pPr lvl="0" rtl="0"/>
            <a:r>
              <a:rPr lang="es-ES" noProof="0"/>
              <a:t>Haga clic para modificar los estilos de texto del patrón</a:t>
            </a:r>
          </a:p>
        </p:txBody>
      </p:sp>
      <p:sp>
        <p:nvSpPr>
          <p:cNvPr id="17"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20" name="Elipse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Elipse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2" name="Elipse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3" name="Elipse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Marcador de posición de imagen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
        <p:nvSpPr>
          <p:cNvPr id="25" name="Marcador de posición de imagen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
        <p:nvSpPr>
          <p:cNvPr id="26" name="Marcador de posición de imagen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
        <p:nvSpPr>
          <p:cNvPr id="27" name="Marcador de posición de imagen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045289803"/>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Imagen y contenido">
    <p:spTree>
      <p:nvGrpSpPr>
        <p:cNvPr id="1" name=""/>
        <p:cNvGrpSpPr/>
        <p:nvPr/>
      </p:nvGrpSpPr>
      <p:grpSpPr>
        <a:xfrm>
          <a:off x="0" y="0"/>
          <a:ext cx="0" cy="0"/>
          <a:chOff x="0" y="0"/>
          <a:chExt cx="0" cy="0"/>
        </a:xfrm>
      </p:grpSpPr>
      <p:sp>
        <p:nvSpPr>
          <p:cNvPr id="7" name="Rectángulo 6" title="Decorativo">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dirty="0">
              <a:solidFill>
                <a:schemeClr val="tx2"/>
              </a:solidFill>
              <a:latin typeface="Arial" panose="020B0604020202020204" pitchFamily="34" charset="0"/>
              <a:cs typeface="Arial" panose="020B0604020202020204" pitchFamily="34" charset="0"/>
            </a:endParaRPr>
          </a:p>
        </p:txBody>
      </p:sp>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a:lvl1pPr>
          </a:lstStyle>
          <a:p>
            <a:pPr rtl="0"/>
            <a:r>
              <a:rPr lang="es-ES" noProof="0" dirty="0"/>
              <a:t>Haga clic para agregar el título de la diapositiva aquí</a:t>
            </a:r>
          </a:p>
        </p:txBody>
      </p:sp>
      <p:sp>
        <p:nvSpPr>
          <p:cNvPr id="17"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6" name="Marcador de posición de imagen 5" title="Decorativo">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rtlCol="0">
            <a:normAutofit/>
          </a:bodyPr>
          <a:lstStyle>
            <a:lvl1pPr>
              <a:defRPr sz="800"/>
            </a:lvl1pPr>
          </a:lstStyle>
          <a:p>
            <a:pPr rtl="0"/>
            <a:r>
              <a:rPr lang="es-ES" noProof="0"/>
              <a:t>Haga clic en el icono para agregar una imagen</a:t>
            </a:r>
            <a:endParaRPr lang="es-ES" noProof="0" dirty="0"/>
          </a:p>
        </p:txBody>
      </p:sp>
      <p:sp>
        <p:nvSpPr>
          <p:cNvPr id="11" name="Marcador de posición de imagen 5" title="Decorativo">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3" name="Marcador de posición de imagen 5" title="Decorativo">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4" name="Marcador de posición de imagen 5" title="Decorativo">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790214353"/>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7_Diseño personalizado">
    <p:spTree>
      <p:nvGrpSpPr>
        <p:cNvPr id="1" name=""/>
        <p:cNvGrpSpPr/>
        <p:nvPr/>
      </p:nvGrpSpPr>
      <p:grpSpPr>
        <a:xfrm>
          <a:off x="0" y="0"/>
          <a:ext cx="0" cy="0"/>
          <a:chOff x="0" y="0"/>
          <a:chExt cx="0" cy="0"/>
        </a:xfrm>
      </p:grpSpPr>
      <p:sp>
        <p:nvSpPr>
          <p:cNvPr id="3" name="Rectángulo 2" title="Decorativo"/>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rtlCol="0"/>
          <a:lstStyle>
            <a:lvl1pPr algn="ctr">
              <a:defRPr>
                <a:solidFill>
                  <a:schemeClr val="bg1"/>
                </a:solidFill>
              </a:defRPr>
            </a:lvl1pPr>
          </a:lstStyle>
          <a:p>
            <a:pPr rtl="0"/>
            <a:r>
              <a:rPr lang="es-ES" noProof="0"/>
              <a:t>Haga clic para modificar el estilo de título del patrón</a:t>
            </a:r>
            <a:endParaRPr lang="es-ES" noProof="0" dirty="0"/>
          </a:p>
        </p:txBody>
      </p:sp>
      <p:sp>
        <p:nvSpPr>
          <p:cNvPr id="5" name="Marcador de posición de imagen 4" title="Decorativo">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rtlCol="0"/>
          <a:lstStyle/>
          <a:p>
            <a:pPr rtl="0"/>
            <a:r>
              <a:rPr lang="es-ES" noProof="0"/>
              <a:t>Haga clic en el icono para agregar una imagen</a:t>
            </a:r>
            <a:endParaRPr lang="es-ES" noProof="0" dirty="0"/>
          </a:p>
        </p:txBody>
      </p:sp>
      <p:sp>
        <p:nvSpPr>
          <p:cNvPr id="6" name="Marcador de posición de imagen 4" title="Decorativo">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rtlCol="0"/>
          <a:lstStyle/>
          <a:p>
            <a:pPr rtl="0"/>
            <a:r>
              <a:rPr lang="es-ES" noProof="0"/>
              <a:t>Haga clic en el icono para agregar una imagen</a:t>
            </a:r>
            <a:endParaRPr lang="es-ES" noProof="0" dirty="0"/>
          </a:p>
        </p:txBody>
      </p:sp>
      <p:sp>
        <p:nvSpPr>
          <p:cNvPr id="7" name="Marcador de posición de imagen 4" title="Decorativo">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rtlCol="0"/>
          <a:lstStyle/>
          <a:p>
            <a:pPr rtl="0"/>
            <a:r>
              <a:rPr lang="es-ES" noProof="0"/>
              <a:t>Haga clic en el icono para agregar una imagen</a:t>
            </a:r>
            <a:endParaRPr lang="es-ES" noProof="0" dirty="0"/>
          </a:p>
        </p:txBody>
      </p:sp>
      <p:sp>
        <p:nvSpPr>
          <p:cNvPr id="8" name="Marcador de posición de imagen 4" title="Decorativo">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rtlCol="0"/>
          <a:lstStyle/>
          <a:p>
            <a:pPr rtl="0"/>
            <a:r>
              <a:rPr lang="es-ES" noProof="0"/>
              <a:t>Haga clic en el icono para agregar una imagen</a:t>
            </a:r>
            <a:endParaRPr lang="es-ES" noProof="0" dirty="0"/>
          </a:p>
        </p:txBody>
      </p:sp>
      <p:sp>
        <p:nvSpPr>
          <p:cNvPr id="9" name="Marcador de texto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10" name="Marcador de texto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11" name="Marcador de texto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12" name="Marcador de texto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17" name="Marcador de texto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18" name="Marcador de texto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19" name="Marcador de texto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20" name="Marcador de texto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21"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solidFill>
                <a:schemeClr val="bg1"/>
              </a:solidFill>
            </a:endParaRPr>
          </a:p>
        </p:txBody>
      </p:sp>
    </p:spTree>
    <p:extLst>
      <p:ext uri="{BB962C8B-B14F-4D97-AF65-F5344CB8AC3E}">
        <p14:creationId xmlns:p14="http://schemas.microsoft.com/office/powerpoint/2010/main" val="29504774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8_Diseño personalizado">
    <p:spTree>
      <p:nvGrpSpPr>
        <p:cNvPr id="1" name=""/>
        <p:cNvGrpSpPr/>
        <p:nvPr/>
      </p:nvGrpSpPr>
      <p:grpSpPr>
        <a:xfrm>
          <a:off x="0" y="0"/>
          <a:ext cx="0" cy="0"/>
          <a:chOff x="0" y="0"/>
          <a:chExt cx="0" cy="0"/>
        </a:xfrm>
      </p:grpSpPr>
      <p:sp>
        <p:nvSpPr>
          <p:cNvPr id="4" name="Rectángulo 3" title="Decorativo"/>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Rectángulo 20" title="Decorativo"/>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8" name="Rectángulo 27" title="Decorativo"/>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rtlCol="0"/>
          <a:lstStyle>
            <a:lvl1pPr algn="ctr">
              <a:defRPr>
                <a:solidFill>
                  <a:schemeClr val="tx2"/>
                </a:solidFill>
              </a:defRPr>
            </a:lvl1pPr>
          </a:lstStyle>
          <a:p>
            <a:pPr rtl="0"/>
            <a:r>
              <a:rPr lang="es-ES" noProof="0"/>
              <a:t>Haga clic para modificar el estilo de título del patrón</a:t>
            </a:r>
            <a:endParaRPr lang="es-ES" noProof="0" dirty="0"/>
          </a:p>
        </p:txBody>
      </p:sp>
      <p:sp>
        <p:nvSpPr>
          <p:cNvPr id="30" name="Marcador de posición de imagen 4" title="Decorativo">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
        <p:nvSpPr>
          <p:cNvPr id="32" name="Marcador de posición de imagen 4" title="Decorativo">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
        <p:nvSpPr>
          <p:cNvPr id="33" name="Marcador de posición de imagen 4" title="Decorativo">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
        <p:nvSpPr>
          <p:cNvPr id="26" name="Rectángulo 25" title="Decorativo"/>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Marcador de texto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0" name="Marcador de texto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11" name="Marcador de texto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2" name="Marcador de texto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13" name="Marcador de texto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4" name="Marcador de texto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15" name="Marcador de texto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6" name="Marcador de texto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31" name="Marcador de posición de imagen 4" title="Decorativo">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5203426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accent1"/>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rtlCol="0"/>
          <a:lstStyle/>
          <a:p>
            <a:pPr rtl="0"/>
            <a:r>
              <a:rPr lang="es-ES" noProof="0"/>
              <a:t>Haga clic en el icono para agregar un gráfico</a:t>
            </a:r>
            <a:endParaRPr lang="es-ES" noProof="0" dirty="0"/>
          </a:p>
        </p:txBody>
      </p:sp>
      <p:sp>
        <p:nvSpPr>
          <p:cNvPr id="2" name="Rectángulo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4430163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p>
            <a:pPr rtl="0"/>
            <a:r>
              <a:rPr lang="es-ES" noProof="0"/>
              <a:t>Haga clic en el icono para agregar un gráfico</a:t>
            </a:r>
            <a:endParaRPr lang="es-ES" noProof="0" dirty="0"/>
          </a:p>
        </p:txBody>
      </p:sp>
      <p:sp>
        <p:nvSpPr>
          <p:cNvPr id="7" name="Forma 62" title="Decorativo">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9751787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En blanco ">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defRPr>
            </a:lvl1pPr>
          </a:lstStyle>
          <a:p>
            <a:pPr rtl="0"/>
            <a:r>
              <a:rPr lang="es-ES" noProof="0"/>
              <a:t>Haga clic en el icono para agregar un gráfico</a:t>
            </a:r>
            <a:endParaRPr lang="es-ES" noProof="0" dirty="0"/>
          </a:p>
        </p:txBody>
      </p:sp>
    </p:spTree>
    <p:extLst>
      <p:ext uri="{BB962C8B-B14F-4D97-AF65-F5344CB8AC3E}">
        <p14:creationId xmlns:p14="http://schemas.microsoft.com/office/powerpoint/2010/main" val="22985342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En blanco ">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defRPr>
            </a:lvl1pPr>
          </a:lstStyle>
          <a:p>
            <a:pPr rtl="0"/>
            <a:r>
              <a:rPr lang="es-ES" noProof="0"/>
              <a:t>Haga clic en el icono para agregar un gráfico</a:t>
            </a:r>
            <a:endParaRPr lang="es-ES" noProof="0" dirty="0"/>
          </a:p>
        </p:txBody>
      </p:sp>
    </p:spTree>
    <p:extLst>
      <p:ext uri="{BB962C8B-B14F-4D97-AF65-F5344CB8AC3E}">
        <p14:creationId xmlns:p14="http://schemas.microsoft.com/office/powerpoint/2010/main" val="1437573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11/30/2021</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8820679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rtlCol="0"/>
          <a:lstStyle/>
          <a:p>
            <a:pPr rtl="0"/>
            <a:r>
              <a:rPr lang="es-ES" noProof="0"/>
              <a:t>Haga clic en el icono para agregar un gráfico</a:t>
            </a:r>
            <a:endParaRPr lang="es-ES" noProof="0" dirty="0"/>
          </a:p>
        </p:txBody>
      </p:sp>
    </p:spTree>
    <p:extLst>
      <p:ext uri="{BB962C8B-B14F-4D97-AF65-F5344CB8AC3E}">
        <p14:creationId xmlns:p14="http://schemas.microsoft.com/office/powerpoint/2010/main" val="68621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rtlCol="0"/>
          <a:lstStyle/>
          <a:p>
            <a:pPr rtl="0"/>
            <a:r>
              <a:rPr lang="es-ES" noProof="0"/>
              <a:t>Haga clic en el icono para agregar un gráfico</a:t>
            </a:r>
            <a:endParaRPr lang="es-ES" noProof="0" dirty="0"/>
          </a:p>
        </p:txBody>
      </p:sp>
      <p:sp>
        <p:nvSpPr>
          <p:cNvPr id="4" name="Marcador de posición de imagen 3" title="Decorativo">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5080310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a:lvl1pPr>
          </a:lstStyle>
          <a:p>
            <a:pPr rtl="0"/>
            <a:r>
              <a:rPr lang="es-ES" noProof="0" dirty="0"/>
              <a:t>HAGA CLIC PARA MODIFICAR EL ESTILO DEL TÍTULO DEL PATRÓN</a:t>
            </a:r>
          </a:p>
        </p:txBody>
      </p:sp>
      <p:sp>
        <p:nvSpPr>
          <p:cNvPr id="11" name="Marcador de texto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4" name="Marcador de posición de tabla 3" title="Decorativo">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rtlCol="0"/>
          <a:lstStyle/>
          <a:p>
            <a:pPr rtl="0"/>
            <a:r>
              <a:rPr lang="es-ES" noProof="0"/>
              <a:t>Haga clic en el icono para agregar una tabla</a:t>
            </a:r>
            <a:endParaRPr lang="es-ES" noProof="0" dirty="0"/>
          </a:p>
        </p:txBody>
      </p:sp>
    </p:spTree>
    <p:extLst>
      <p:ext uri="{BB962C8B-B14F-4D97-AF65-F5344CB8AC3E}">
        <p14:creationId xmlns:p14="http://schemas.microsoft.com/office/powerpoint/2010/main" val="21699737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4352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Marcador de posición de imagen 6" title="Decorativo">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6" name="Marcador de posición de imagen 6" title="Decorativo">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7" name="Marcador de posición de imagen 6" title="Decorativo">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rtlCol="0" anchor="b">
            <a:normAutofit/>
          </a:bodyPr>
          <a:lstStyle>
            <a:lvl1pPr algn="l">
              <a:defRPr sz="4000"/>
            </a:lvl1pPr>
          </a:lstStyle>
          <a:p>
            <a:pPr rtl="0"/>
            <a:r>
              <a:rPr lang="es-ES" noProof="0" dirty="0"/>
              <a:t>Haga clic para agregar </a:t>
            </a:r>
            <a:br>
              <a:rPr lang="es-ES" noProof="0" dirty="0"/>
            </a:br>
            <a:r>
              <a:rPr lang="es-ES" noProof="0" dirty="0"/>
              <a:t>Título de diapositiva aquí</a:t>
            </a:r>
          </a:p>
        </p:txBody>
      </p:sp>
      <p:sp>
        <p:nvSpPr>
          <p:cNvPr id="10" name="Forma 62" title="Decorativo">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9278889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En blanco">
    <p:spTree>
      <p:nvGrpSpPr>
        <p:cNvPr id="1" name=""/>
        <p:cNvGrpSpPr/>
        <p:nvPr/>
      </p:nvGrpSpPr>
      <p:grpSpPr>
        <a:xfrm>
          <a:off x="0" y="0"/>
          <a:ext cx="0" cy="0"/>
          <a:chOff x="0" y="0"/>
          <a:chExt cx="0" cy="0"/>
        </a:xfrm>
      </p:grpSpPr>
      <p:sp>
        <p:nvSpPr>
          <p:cNvPr id="4" name="Marcador de posición de imagen 6" title="Decorativo">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6" name="Marcador de posición de imagen 6" title="Decorativo">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rtlCol="0" anchor="b">
            <a:normAutofit/>
          </a:bodyPr>
          <a:lstStyle>
            <a:lvl1pPr algn="l">
              <a:defRPr sz="4000"/>
            </a:lvl1pPr>
          </a:lstStyle>
          <a:p>
            <a:pPr rtl="0"/>
            <a:r>
              <a:rPr lang="es-ES" noProof="0" dirty="0"/>
              <a:t>Haga clic para agregar </a:t>
            </a:r>
            <a:br>
              <a:rPr lang="es-ES" noProof="0" dirty="0"/>
            </a:br>
            <a:r>
              <a:rPr lang="es-ES" noProof="0" dirty="0"/>
              <a:t>Título de diapositiva aquí</a:t>
            </a:r>
          </a:p>
        </p:txBody>
      </p:sp>
      <p:sp>
        <p:nvSpPr>
          <p:cNvPr id="10" name="Forma 62" title="Decorativo">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1281116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3" name="Marcador de posición de imagen 4" title="Decorativo">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4" name="Marcador de posición de imagen 4" title="Decorativo">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5" name="Marcador de posición de imagen 4" title="Decorativo">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Marcador de posición de imagen 4" title="Decorativo">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7" name="Marcador de posición de imagen 4" title="Decorativo">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8" name="Marcador de posición de imagen 4" title="Decorativo">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title="Decorativo"/>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Rectángulo 8" title="Decorativo"/>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Rectángulo 9" title="Decorativo"/>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Rectángulo 10" title="Decorativo"/>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7722826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3D63C76-EB26-4A8B-97C5-B3819597F768}" type="datetimeFigureOut">
              <a:rPr lang="es-PE" smtClean="0"/>
              <a:t>30/11/2021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334EC236-08AD-4722-9F64-3A79A7C0F52A}" type="slidenum">
              <a:rPr lang="es-PE" smtClean="0"/>
              <a:t>‹Nº›</a:t>
            </a:fld>
            <a:endParaRPr lang="es-PE"/>
          </a:p>
        </p:txBody>
      </p:sp>
    </p:spTree>
    <p:extLst>
      <p:ext uri="{BB962C8B-B14F-4D97-AF65-F5344CB8AC3E}">
        <p14:creationId xmlns:p14="http://schemas.microsoft.com/office/powerpoint/2010/main" val="1824506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7D525BB-DA17-4BA0-B3C8-3AC3ABC827E6}" type="datetimeFigureOut">
              <a:rPr lang="en-US" smtClean="0"/>
              <a:t>11/30/2021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4368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16C4C9A-3960-41CF-A4E9-2A8FB932454B}" type="datetimeFigureOut">
              <a:rPr lang="en-US" smtClean="0"/>
              <a:t>11/30/2021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87275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8.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63" Type="http://schemas.openxmlformats.org/officeDocument/2006/relationships/slideLayout" Target="../slideLayouts/slideLayout7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66" Type="http://schemas.openxmlformats.org/officeDocument/2006/relationships/theme" Target="../theme/theme2.xml"/><Relationship Id="rId5" Type="http://schemas.openxmlformats.org/officeDocument/2006/relationships/slideLayout" Target="../slideLayouts/slideLayout17.xml"/><Relationship Id="rId61" Type="http://schemas.openxmlformats.org/officeDocument/2006/relationships/slideLayout" Target="../slideLayouts/slideLayout73.xml"/><Relationship Id="rId19" Type="http://schemas.openxmlformats.org/officeDocument/2006/relationships/slideLayout" Target="../slideLayouts/slideLayout3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64" Type="http://schemas.openxmlformats.org/officeDocument/2006/relationships/slideLayout" Target="../slideLayouts/slideLayout76.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slideLayout" Target="../slideLayouts/slideLayout71.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62" Type="http://schemas.openxmlformats.org/officeDocument/2006/relationships/slideLayout" Target="../slideLayouts/slideLayout7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65" Type="http://schemas.openxmlformats.org/officeDocument/2006/relationships/slideLayout" Target="../slideLayouts/slideLayout77.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CBC1C18-307B-4F68-A007-B5B542270E8D}" type="datetimeFigureOut">
              <a:rPr lang="en-US" smtClean="0"/>
              <a:t>11/30/2021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US"/>
              <a:t>
              </a:t>
            </a:r>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8005339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ie de página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dirty="0"/>
          </a:p>
        </p:txBody>
      </p:sp>
    </p:spTree>
    <p:extLst>
      <p:ext uri="{BB962C8B-B14F-4D97-AF65-F5344CB8AC3E}">
        <p14:creationId xmlns:p14="http://schemas.microsoft.com/office/powerpoint/2010/main" val="1426888994"/>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 id="2147483898" r:id="rId34"/>
    <p:sldLayoutId id="2147483899" r:id="rId35"/>
    <p:sldLayoutId id="2147483900" r:id="rId36"/>
    <p:sldLayoutId id="2147483901" r:id="rId37"/>
    <p:sldLayoutId id="2147483902" r:id="rId38"/>
    <p:sldLayoutId id="2147483903" r:id="rId39"/>
    <p:sldLayoutId id="2147483904" r:id="rId40"/>
    <p:sldLayoutId id="2147483905" r:id="rId41"/>
    <p:sldLayoutId id="2147483906" r:id="rId42"/>
    <p:sldLayoutId id="2147483907" r:id="rId43"/>
    <p:sldLayoutId id="2147483908" r:id="rId44"/>
    <p:sldLayoutId id="2147483909" r:id="rId45"/>
    <p:sldLayoutId id="2147483910" r:id="rId46"/>
    <p:sldLayoutId id="2147483911" r:id="rId47"/>
    <p:sldLayoutId id="2147483912" r:id="rId48"/>
    <p:sldLayoutId id="2147483913" r:id="rId49"/>
    <p:sldLayoutId id="2147483914" r:id="rId50"/>
    <p:sldLayoutId id="2147483915" r:id="rId51"/>
    <p:sldLayoutId id="2147483916" r:id="rId52"/>
    <p:sldLayoutId id="2147483917" r:id="rId53"/>
    <p:sldLayoutId id="2147483918" r:id="rId54"/>
    <p:sldLayoutId id="2147483919" r:id="rId55"/>
    <p:sldLayoutId id="2147483920" r:id="rId56"/>
    <p:sldLayoutId id="2147483921" r:id="rId57"/>
    <p:sldLayoutId id="2147483922" r:id="rId58"/>
    <p:sldLayoutId id="2147483923" r:id="rId59"/>
    <p:sldLayoutId id="2147483924" r:id="rId60"/>
    <p:sldLayoutId id="2147483925" r:id="rId61"/>
    <p:sldLayoutId id="2147483926" r:id="rId62"/>
    <p:sldLayoutId id="2147483927" r:id="rId63"/>
    <p:sldLayoutId id="2147483928" r:id="rId64"/>
    <p:sldLayoutId id="2147483929" r:id="rId65"/>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p15:clr>
            <a:srgbClr val="F26B43"/>
          </p15:clr>
        </p15:guide>
        <p15:guide id="2" orient="horz" pos="404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7.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7.xml"/></Relationships>
</file>

<file path=ppt/slides/_rels/slide4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7.xml"/></Relationships>
</file>

<file path=ppt/slides/_rels/slide4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7.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77.xml"/><Relationship Id="rId5" Type="http://schemas.openxmlformats.org/officeDocument/2006/relationships/image" Target="../media/image52.png"/><Relationship Id="rId4" Type="http://schemas.openxmlformats.org/officeDocument/2006/relationships/image" Target="../media/image51.sv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33" name="Group 24">
            <a:extLst>
              <a:ext uri="{FF2B5EF4-FFF2-40B4-BE49-F238E27FC236}">
                <a16:creationId xmlns:a16="http://schemas.microsoft.com/office/drawing/2014/main" id="{FFA2C89F-03EC-4330-85CC-3DECA855F7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6" name="Freeform 6">
              <a:extLst>
                <a:ext uri="{FF2B5EF4-FFF2-40B4-BE49-F238E27FC236}">
                  <a16:creationId xmlns:a16="http://schemas.microsoft.com/office/drawing/2014/main" id="{097B615D-C859-4D7D-ACCD-27E77B3F1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7" name="Freeform 6">
              <a:extLst>
                <a:ext uri="{FF2B5EF4-FFF2-40B4-BE49-F238E27FC236}">
                  <a16:creationId xmlns:a16="http://schemas.microsoft.com/office/drawing/2014/main" id="{5FD622C9-681D-4711-9251-1CAA919A6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ítulo 1">
            <a:extLst>
              <a:ext uri="{FF2B5EF4-FFF2-40B4-BE49-F238E27FC236}">
                <a16:creationId xmlns:a16="http://schemas.microsoft.com/office/drawing/2014/main" id="{3A0B9299-1B15-448C-A26A-A16E3F3E9475}"/>
              </a:ext>
            </a:extLst>
          </p:cNvPr>
          <p:cNvSpPr>
            <a:spLocks noGrp="1"/>
          </p:cNvSpPr>
          <p:nvPr>
            <p:ph type="title"/>
          </p:nvPr>
        </p:nvSpPr>
        <p:spPr>
          <a:xfrm>
            <a:off x="1478522" y="1480930"/>
            <a:ext cx="5301138" cy="3254321"/>
          </a:xfrm>
        </p:spPr>
        <p:txBody>
          <a:bodyPr vert="horz" lIns="91440" tIns="45720" rIns="91440" bIns="45720" rtlCol="0" anchor="b">
            <a:normAutofit/>
          </a:bodyPr>
          <a:lstStyle/>
          <a:p>
            <a:pPr algn="ctr"/>
            <a:r>
              <a:rPr kumimoji="0" lang="en-US" altLang="es-PE" sz="4600" b="1" i="0" u="none" strike="noStrike" cap="all" normalizeH="0" dirty="0">
                <a:ln>
                  <a:noFill/>
                </a:ln>
                <a:effectLst/>
              </a:rPr>
              <a:t>Sistema de Ventas de </a:t>
            </a:r>
            <a:r>
              <a:rPr kumimoji="0" lang="en-US" altLang="es-PE" sz="4600" b="1" i="0" u="none" strike="noStrike" cap="all" normalizeH="0" dirty="0" err="1">
                <a:ln>
                  <a:noFill/>
                </a:ln>
                <a:effectLst/>
              </a:rPr>
              <a:t>Juguetes</a:t>
            </a:r>
            <a:r>
              <a:rPr kumimoji="0" lang="en-US" altLang="es-PE" sz="4600" b="1" i="0" u="none" strike="noStrike" cap="all" normalizeH="0" dirty="0">
                <a:ln>
                  <a:noFill/>
                </a:ln>
                <a:effectLst/>
              </a:rPr>
              <a:t> para </a:t>
            </a:r>
            <a:r>
              <a:rPr kumimoji="0" lang="en-US" altLang="es-PE" sz="4600" b="1" i="0" u="none" strike="noStrike" cap="all" normalizeH="0" dirty="0" err="1">
                <a:ln>
                  <a:noFill/>
                </a:ln>
                <a:effectLst/>
              </a:rPr>
              <a:t>Niños</a:t>
            </a:r>
            <a:r>
              <a:rPr kumimoji="0" lang="en-US" altLang="es-PE" sz="4600" b="1" i="0" u="none" strike="noStrike" cap="all" normalizeH="0" dirty="0">
                <a:ln>
                  <a:noFill/>
                </a:ln>
                <a:effectLst/>
              </a:rPr>
              <a:t> con </a:t>
            </a:r>
            <a:r>
              <a:rPr kumimoji="0" lang="en-US" altLang="es-PE" sz="4600" b="1" i="0" u="none" strike="noStrike" cap="all" normalizeH="0" dirty="0" err="1">
                <a:ln>
                  <a:noFill/>
                </a:ln>
                <a:effectLst/>
              </a:rPr>
              <a:t>Discapacidad</a:t>
            </a:r>
            <a:br>
              <a:rPr kumimoji="0" lang="en-US" altLang="es-PE" sz="4600" b="1" i="0" u="none" strike="noStrike" cap="all" normalizeH="0" dirty="0">
                <a:ln>
                  <a:noFill/>
                </a:ln>
                <a:effectLst/>
              </a:rPr>
            </a:br>
            <a:endParaRPr lang="en-US" sz="4600" cap="all" dirty="0"/>
          </a:p>
        </p:txBody>
      </p:sp>
      <p:pic>
        <p:nvPicPr>
          <p:cNvPr id="6" name="Imagen 5">
            <a:extLst>
              <a:ext uri="{FF2B5EF4-FFF2-40B4-BE49-F238E27FC236}">
                <a16:creationId xmlns:a16="http://schemas.microsoft.com/office/drawing/2014/main" id="{DDA2F6F4-6603-4674-838A-8542B6E2FB2B}"/>
              </a:ext>
            </a:extLst>
          </p:cNvPr>
          <p:cNvPicPr>
            <a:picLocks noChangeAspect="1"/>
          </p:cNvPicPr>
          <p:nvPr/>
        </p:nvPicPr>
        <p:blipFill>
          <a:blip r:embed="rId2"/>
          <a:stretch>
            <a:fillRect/>
          </a:stretch>
        </p:blipFill>
        <p:spPr>
          <a:xfrm>
            <a:off x="7183998" y="2712546"/>
            <a:ext cx="2324877" cy="2022705"/>
          </a:xfrm>
          <a:prstGeom prst="rect">
            <a:avLst/>
          </a:prstGeom>
          <a:ln>
            <a:noFill/>
          </a:ln>
          <a:effectLst>
            <a:softEdge rad="112500"/>
          </a:effectLst>
        </p:spPr>
      </p:pic>
      <p:pic>
        <p:nvPicPr>
          <p:cNvPr id="4" name="Imagen 1" descr="Imagen que contiene dibujo, reloj, señal&#10;&#10;Descripción generada automáticamente">
            <a:extLst>
              <a:ext uri="{FF2B5EF4-FFF2-40B4-BE49-F238E27FC236}">
                <a16:creationId xmlns:a16="http://schemas.microsoft.com/office/drawing/2014/main" id="{211615C8-80BD-4FA1-8D21-4BDB3805A91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896225" y="587767"/>
            <a:ext cx="3415614" cy="7770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n 7">
            <a:extLst>
              <a:ext uri="{FF2B5EF4-FFF2-40B4-BE49-F238E27FC236}">
                <a16:creationId xmlns:a16="http://schemas.microsoft.com/office/drawing/2014/main" id="{A45B4C02-CF18-432A-A5F1-53E6483B20A7}"/>
              </a:ext>
            </a:extLst>
          </p:cNvPr>
          <p:cNvPicPr>
            <a:picLocks noChangeAspect="1"/>
          </p:cNvPicPr>
          <p:nvPr/>
        </p:nvPicPr>
        <p:blipFill>
          <a:blip r:embed="rId4"/>
          <a:stretch>
            <a:fillRect/>
          </a:stretch>
        </p:blipFill>
        <p:spPr>
          <a:xfrm>
            <a:off x="1663785" y="4371975"/>
            <a:ext cx="3671212" cy="2109627"/>
          </a:xfrm>
          <a:prstGeom prst="rect">
            <a:avLst/>
          </a:prstGeom>
          <a:ln>
            <a:noFill/>
          </a:ln>
          <a:effectLst>
            <a:softEdge rad="112500"/>
          </a:effectLst>
        </p:spPr>
      </p:pic>
    </p:spTree>
    <p:extLst>
      <p:ext uri="{BB962C8B-B14F-4D97-AF65-F5344CB8AC3E}">
        <p14:creationId xmlns:p14="http://schemas.microsoft.com/office/powerpoint/2010/main" val="33001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25">
          <a:fgClr>
            <a:schemeClr val="bg2"/>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751C1F-6877-40B7-8D7D-5015E2D1A3F3}"/>
              </a:ext>
            </a:extLst>
          </p:cNvPr>
          <p:cNvSpPr>
            <a:spLocks noGrp="1"/>
          </p:cNvSpPr>
          <p:nvPr>
            <p:ph type="title"/>
          </p:nvPr>
        </p:nvSpPr>
        <p:spPr>
          <a:xfrm>
            <a:off x="3765056" y="399859"/>
            <a:ext cx="6747029" cy="779016"/>
          </a:xfrm>
        </p:spPr>
        <p:txBody>
          <a:bodyPr/>
          <a:lstStyle/>
          <a:p>
            <a:r>
              <a:rPr lang="es-PE" dirty="0"/>
              <a:t>MODELO CANVAS</a:t>
            </a:r>
          </a:p>
        </p:txBody>
      </p:sp>
      <p:pic>
        <p:nvPicPr>
          <p:cNvPr id="6" name="Imagen 5">
            <a:extLst>
              <a:ext uri="{FF2B5EF4-FFF2-40B4-BE49-F238E27FC236}">
                <a16:creationId xmlns:a16="http://schemas.microsoft.com/office/drawing/2014/main" id="{F61452D4-FBC5-4748-B84C-75E00E2F6117}"/>
              </a:ext>
            </a:extLst>
          </p:cNvPr>
          <p:cNvPicPr>
            <a:picLocks noChangeAspect="1"/>
          </p:cNvPicPr>
          <p:nvPr/>
        </p:nvPicPr>
        <p:blipFill>
          <a:blip r:embed="rId2"/>
          <a:stretch>
            <a:fillRect/>
          </a:stretch>
        </p:blipFill>
        <p:spPr>
          <a:xfrm>
            <a:off x="605034" y="26158"/>
            <a:ext cx="2493272" cy="1526418"/>
          </a:xfrm>
          <a:prstGeom prst="rect">
            <a:avLst/>
          </a:prstGeom>
          <a:ln>
            <a:noFill/>
          </a:ln>
          <a:effectLst>
            <a:softEdge rad="112500"/>
          </a:effectLst>
        </p:spPr>
      </p:pic>
      <p:pic>
        <p:nvPicPr>
          <p:cNvPr id="7" name="Imagen 6">
            <a:extLst>
              <a:ext uri="{FF2B5EF4-FFF2-40B4-BE49-F238E27FC236}">
                <a16:creationId xmlns:a16="http://schemas.microsoft.com/office/drawing/2014/main" id="{6D84B9B8-1797-484A-8835-F38678CDAA4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24141" y="1085214"/>
            <a:ext cx="8705004" cy="5372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12563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2">
              <a:lumMod val="25000"/>
              <a:lumOff val="75000"/>
            </a:schemeClr>
          </a:fgClr>
          <a:bgClr>
            <a:schemeClr val="bg1"/>
          </a:bgClr>
        </a:pattFill>
        <a:effectLst/>
      </p:bgPr>
    </p:bg>
    <p:spTree>
      <p:nvGrpSpPr>
        <p:cNvPr id="1" name=""/>
        <p:cNvGrpSpPr/>
        <p:nvPr/>
      </p:nvGrpSpPr>
      <p:grpSpPr>
        <a:xfrm>
          <a:off x="0" y="0"/>
          <a:ext cx="0" cy="0"/>
          <a:chOff x="0" y="0"/>
          <a:chExt cx="0" cy="0"/>
        </a:xfrm>
      </p:grpSpPr>
      <p:grpSp>
        <p:nvGrpSpPr>
          <p:cNvPr id="19" name="Group 6">
            <a:extLst>
              <a:ext uri="{FF2B5EF4-FFF2-40B4-BE49-F238E27FC236}">
                <a16:creationId xmlns:a16="http://schemas.microsoft.com/office/drawing/2014/main" id="{56070012-F07F-4AF5-A31F-7F14A16909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91DFA57A-349A-4BFD-B78A-9F99513C1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9B5F8AE6-2E79-4DD0-8E2A-5E00870FD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0" name="Rectangle 10">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0568FE6B-CB7A-42D9-9690-487E3B8F4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2785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3BC9541-7602-47F4-A160-CF36D46F7039}"/>
              </a:ext>
            </a:extLst>
          </p:cNvPr>
          <p:cNvSpPr>
            <a:spLocks noGrp="1"/>
          </p:cNvSpPr>
          <p:nvPr>
            <p:ph type="title"/>
          </p:nvPr>
        </p:nvSpPr>
        <p:spPr>
          <a:xfrm>
            <a:off x="765025" y="1240589"/>
            <a:ext cx="6424519" cy="1959052"/>
          </a:xfrm>
          <a:noFill/>
        </p:spPr>
        <p:txBody>
          <a:bodyPr vert="horz" lIns="91440" tIns="45720" rIns="91440" bIns="45720" rtlCol="0" anchor="ctr">
            <a:normAutofit/>
          </a:bodyPr>
          <a:lstStyle/>
          <a:p>
            <a:pPr marL="742950" lvl="1" indent="-285750" algn="l" rtl="0">
              <a:lnSpc>
                <a:spcPct val="89000"/>
              </a:lnSpc>
              <a:spcBef>
                <a:spcPct val="0"/>
              </a:spcBef>
            </a:pPr>
            <a:br>
              <a:rPr lang="en-US" sz="1700" b="0" i="0" kern="1200" cap="all" dirty="0">
                <a:solidFill>
                  <a:schemeClr val="bg2"/>
                </a:solidFill>
                <a:effectLst/>
                <a:latin typeface="+mj-lt"/>
                <a:ea typeface="+mj-ea"/>
                <a:cs typeface="+mj-cs"/>
              </a:rPr>
            </a:br>
            <a:r>
              <a:rPr lang="en-US" sz="1700" b="0" i="0" kern="1200" cap="all" dirty="0" err="1">
                <a:solidFill>
                  <a:schemeClr val="bg2"/>
                </a:solidFill>
                <a:effectLst/>
                <a:latin typeface="+mj-lt"/>
                <a:ea typeface="+mj-ea"/>
                <a:cs typeface="+mj-cs"/>
              </a:rPr>
              <a:t>En</a:t>
            </a:r>
            <a:r>
              <a:rPr lang="en-US" sz="1700" b="0" i="0" kern="1200" cap="all" dirty="0">
                <a:solidFill>
                  <a:schemeClr val="bg2"/>
                </a:solidFill>
                <a:effectLst/>
                <a:latin typeface="+mj-lt"/>
                <a:ea typeface="+mj-ea"/>
                <a:cs typeface="+mj-cs"/>
              </a:rPr>
              <a:t> la </a:t>
            </a:r>
            <a:r>
              <a:rPr lang="en-US" sz="1700" b="0" i="0" kern="1200" cap="all" dirty="0" err="1">
                <a:solidFill>
                  <a:schemeClr val="bg2"/>
                </a:solidFill>
                <a:effectLst/>
                <a:latin typeface="+mj-lt"/>
                <a:ea typeface="+mj-ea"/>
                <a:cs typeface="+mj-cs"/>
              </a:rPr>
              <a:t>actualidad</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existe</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poca</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cantidad</a:t>
            </a:r>
            <a:r>
              <a:rPr lang="en-US" sz="1700" b="0" i="0" kern="1200" cap="all" dirty="0">
                <a:solidFill>
                  <a:schemeClr val="bg2"/>
                </a:solidFill>
                <a:effectLst/>
                <a:latin typeface="+mj-lt"/>
                <a:ea typeface="+mj-ea"/>
                <a:cs typeface="+mj-cs"/>
              </a:rPr>
              <a:t> de </a:t>
            </a:r>
            <a:r>
              <a:rPr lang="en-US" sz="1700" b="0" i="0" kern="1200" cap="all" dirty="0" err="1">
                <a:solidFill>
                  <a:schemeClr val="bg2"/>
                </a:solidFill>
                <a:effectLst/>
                <a:latin typeface="+mj-lt"/>
                <a:ea typeface="+mj-ea"/>
                <a:cs typeface="+mj-cs"/>
              </a:rPr>
              <a:t>jugueterías</a:t>
            </a:r>
            <a:r>
              <a:rPr lang="en-US" sz="1700" b="0" i="0" kern="1200" cap="all" dirty="0">
                <a:solidFill>
                  <a:schemeClr val="bg2"/>
                </a:solidFill>
                <a:effectLst/>
                <a:latin typeface="+mj-lt"/>
                <a:ea typeface="+mj-ea"/>
                <a:cs typeface="+mj-cs"/>
              </a:rPr>
              <a:t> que </a:t>
            </a:r>
            <a:r>
              <a:rPr lang="en-US" sz="1700" b="0" i="0" kern="1200" cap="all" dirty="0" err="1">
                <a:solidFill>
                  <a:schemeClr val="bg2"/>
                </a:solidFill>
                <a:effectLst/>
                <a:latin typeface="+mj-lt"/>
                <a:ea typeface="+mj-ea"/>
                <a:cs typeface="+mj-cs"/>
              </a:rPr>
              <a:t>tengan</a:t>
            </a:r>
            <a:r>
              <a:rPr lang="en-US" sz="1700" b="0" i="0" kern="1200" cap="all" dirty="0">
                <a:solidFill>
                  <a:schemeClr val="bg2"/>
                </a:solidFill>
                <a:effectLst/>
                <a:latin typeface="+mj-lt"/>
                <a:ea typeface="+mj-ea"/>
                <a:cs typeface="+mj-cs"/>
              </a:rPr>
              <a:t> un </a:t>
            </a:r>
            <a:r>
              <a:rPr lang="en-US" sz="1700" b="0" i="0" kern="1200" cap="all" dirty="0" err="1">
                <a:solidFill>
                  <a:schemeClr val="bg2"/>
                </a:solidFill>
                <a:effectLst/>
                <a:latin typeface="+mj-lt"/>
                <a:ea typeface="+mj-ea"/>
                <a:cs typeface="+mj-cs"/>
              </a:rPr>
              <a:t>sistema</a:t>
            </a:r>
            <a:r>
              <a:rPr lang="en-US" sz="1700" b="0" i="0" kern="1200" cap="all" dirty="0">
                <a:solidFill>
                  <a:schemeClr val="bg2"/>
                </a:solidFill>
                <a:effectLst/>
                <a:latin typeface="+mj-lt"/>
                <a:ea typeface="+mj-ea"/>
                <a:cs typeface="+mj-cs"/>
              </a:rPr>
              <a:t> de </a:t>
            </a:r>
            <a:r>
              <a:rPr lang="en-US" sz="1700" b="0" i="0" kern="1200" cap="all" dirty="0" err="1">
                <a:solidFill>
                  <a:schemeClr val="bg2"/>
                </a:solidFill>
                <a:effectLst/>
                <a:latin typeface="+mj-lt"/>
                <a:ea typeface="+mj-ea"/>
                <a:cs typeface="+mj-cs"/>
              </a:rPr>
              <a:t>ventas</a:t>
            </a:r>
            <a:r>
              <a:rPr lang="en-US" sz="1700" b="0" i="0" kern="1200" cap="all" dirty="0">
                <a:solidFill>
                  <a:schemeClr val="bg2"/>
                </a:solidFill>
                <a:effectLst/>
                <a:latin typeface="+mj-lt"/>
                <a:ea typeface="+mj-ea"/>
                <a:cs typeface="+mj-cs"/>
              </a:rPr>
              <a:t> para </a:t>
            </a:r>
            <a:r>
              <a:rPr lang="en-US" sz="1700" b="0" i="0" kern="1200" cap="all" dirty="0" err="1">
                <a:solidFill>
                  <a:schemeClr val="bg2"/>
                </a:solidFill>
                <a:effectLst/>
                <a:latin typeface="+mj-lt"/>
                <a:ea typeface="+mj-ea"/>
                <a:cs typeface="+mj-cs"/>
              </a:rPr>
              <a:t>niños</a:t>
            </a:r>
            <a:r>
              <a:rPr lang="en-US" sz="1700" b="0" i="0" kern="1200" cap="all" dirty="0">
                <a:solidFill>
                  <a:schemeClr val="bg2"/>
                </a:solidFill>
                <a:effectLst/>
                <a:latin typeface="+mj-lt"/>
                <a:ea typeface="+mj-ea"/>
                <a:cs typeface="+mj-cs"/>
              </a:rPr>
              <a:t> con </a:t>
            </a:r>
            <a:r>
              <a:rPr lang="en-US" sz="1700" b="0" i="0" kern="1200" cap="all" dirty="0" err="1">
                <a:solidFill>
                  <a:schemeClr val="bg2"/>
                </a:solidFill>
                <a:effectLst/>
                <a:latin typeface="+mj-lt"/>
                <a:ea typeface="+mj-ea"/>
                <a:cs typeface="+mj-cs"/>
              </a:rPr>
              <a:t>alguna</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discapacidad</a:t>
            </a:r>
            <a:r>
              <a:rPr lang="en-US" sz="1700" b="0" i="0" kern="1200" cap="all" dirty="0">
                <a:solidFill>
                  <a:schemeClr val="bg2"/>
                </a:solidFill>
                <a:effectLst/>
                <a:latin typeface="+mj-lt"/>
                <a:ea typeface="+mj-ea"/>
                <a:cs typeface="+mj-cs"/>
              </a:rPr>
              <a:t>, y que </a:t>
            </a:r>
            <a:r>
              <a:rPr lang="en-US" sz="1700" b="0" i="0" kern="1200" cap="all" dirty="0" err="1">
                <a:solidFill>
                  <a:schemeClr val="bg2"/>
                </a:solidFill>
                <a:effectLst/>
                <a:latin typeface="+mj-lt"/>
                <a:ea typeface="+mj-ea"/>
                <a:cs typeface="+mj-cs"/>
              </a:rPr>
              <a:t>aún</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están</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utilizando</a:t>
            </a:r>
            <a:r>
              <a:rPr lang="en-US" sz="1700" b="0" i="0" kern="1200" cap="all" dirty="0">
                <a:solidFill>
                  <a:schemeClr val="bg2"/>
                </a:solidFill>
                <a:effectLst/>
                <a:latin typeface="+mj-lt"/>
                <a:ea typeface="+mj-ea"/>
                <a:cs typeface="+mj-cs"/>
              </a:rPr>
              <a:t> la forma </a:t>
            </a:r>
            <a:r>
              <a:rPr lang="en-US" sz="1700" b="0" i="0" kern="1200" cap="all" dirty="0" err="1">
                <a:solidFill>
                  <a:schemeClr val="bg2"/>
                </a:solidFill>
                <a:effectLst/>
                <a:latin typeface="+mj-lt"/>
                <a:ea typeface="+mj-ea"/>
                <a:cs typeface="+mj-cs"/>
              </a:rPr>
              <a:t>antigua</a:t>
            </a:r>
            <a:r>
              <a:rPr lang="en-US" sz="1700" b="0" i="0" kern="1200" cap="all" dirty="0">
                <a:solidFill>
                  <a:schemeClr val="bg2"/>
                </a:solidFill>
                <a:effectLst/>
                <a:latin typeface="+mj-lt"/>
                <a:ea typeface="+mj-ea"/>
                <a:cs typeface="+mj-cs"/>
              </a:rPr>
              <a:t> de vender sus </a:t>
            </a:r>
            <a:r>
              <a:rPr lang="en-US" sz="1700" b="0" i="0" kern="1200" cap="all" dirty="0" err="1">
                <a:solidFill>
                  <a:schemeClr val="bg2"/>
                </a:solidFill>
                <a:effectLst/>
                <a:latin typeface="+mj-lt"/>
                <a:ea typeface="+mj-ea"/>
                <a:cs typeface="+mj-cs"/>
              </a:rPr>
              <a:t>productos</a:t>
            </a:r>
            <a:r>
              <a:rPr lang="en-US" sz="1700" b="0" i="0" kern="1200" cap="all" dirty="0">
                <a:solidFill>
                  <a:schemeClr val="bg2"/>
                </a:solidFill>
                <a:effectLst/>
                <a:latin typeface="+mj-lt"/>
                <a:ea typeface="+mj-ea"/>
                <a:cs typeface="+mj-cs"/>
              </a:rPr>
              <a:t>.</a:t>
            </a:r>
            <a:endParaRPr lang="en-US" sz="1700" b="0" i="0" kern="1200" cap="all" dirty="0">
              <a:solidFill>
                <a:schemeClr val="bg2"/>
              </a:solidFill>
              <a:latin typeface="+mj-lt"/>
              <a:ea typeface="+mj-ea"/>
              <a:cs typeface="+mj-cs"/>
            </a:endParaRPr>
          </a:p>
        </p:txBody>
      </p:sp>
      <p:sp>
        <p:nvSpPr>
          <p:cNvPr id="22" name="Freeform 6">
            <a:extLst>
              <a:ext uri="{FF2B5EF4-FFF2-40B4-BE49-F238E27FC236}">
                <a16:creationId xmlns:a16="http://schemas.microsoft.com/office/drawing/2014/main" id="{2BCE8A39-72D0-46ED-AB46-91B68881D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3" name="Freeform: Shape 16">
            <a:extLst>
              <a:ext uri="{FF2B5EF4-FFF2-40B4-BE49-F238E27FC236}">
                <a16:creationId xmlns:a16="http://schemas.microsoft.com/office/drawing/2014/main" id="{970E03B3-76EE-4C15-B250-1173359CD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147112" y="4501036"/>
            <a:ext cx="1683805" cy="1723705"/>
          </a:xfrm>
          <a:custGeom>
            <a:avLst/>
            <a:gdLst>
              <a:gd name="connsiteX0" fmla="*/ 1399384 w 1683805"/>
              <a:gd name="connsiteY0" fmla="*/ 0 h 1723705"/>
              <a:gd name="connsiteX1" fmla="*/ 1683805 w 1683805"/>
              <a:gd name="connsiteY1" fmla="*/ 0 h 1723705"/>
              <a:gd name="connsiteX2" fmla="*/ 1683805 w 1683805"/>
              <a:gd name="connsiteY2" fmla="*/ 1723705 h 1723705"/>
              <a:gd name="connsiteX3" fmla="*/ 0 w 1683805"/>
              <a:gd name="connsiteY3" fmla="*/ 1723705 h 1723705"/>
              <a:gd name="connsiteX4" fmla="*/ 0 w 1683805"/>
              <a:gd name="connsiteY4" fmla="*/ 1402480 h 1723705"/>
              <a:gd name="connsiteX5" fmla="*/ 1399384 w 1683805"/>
              <a:gd name="connsiteY5" fmla="*/ 1403247 h 172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3805" h="1723705">
                <a:moveTo>
                  <a:pt x="1399384" y="0"/>
                </a:moveTo>
                <a:lnTo>
                  <a:pt x="1683805" y="0"/>
                </a:lnTo>
                <a:lnTo>
                  <a:pt x="1683805" y="1723705"/>
                </a:lnTo>
                <a:lnTo>
                  <a:pt x="0" y="1723705"/>
                </a:lnTo>
                <a:lnTo>
                  <a:pt x="0" y="1402480"/>
                </a:lnTo>
                <a:lnTo>
                  <a:pt x="1399384" y="1403247"/>
                </a:lnTo>
                <a:close/>
              </a:path>
            </a:pathLst>
          </a:custGeom>
          <a:solidFill>
            <a:schemeClr val="tx2">
              <a:lumMod val="75000"/>
            </a:schemeClr>
          </a:solidFill>
          <a:ln w="0">
            <a:noFill/>
            <a:prstDash val="solid"/>
            <a:round/>
            <a:headEnd/>
            <a:tailEnd/>
          </a:ln>
        </p:spPr>
      </p:sp>
      <p:pic>
        <p:nvPicPr>
          <p:cNvPr id="18" name="Marcador de contenido 4">
            <a:extLst>
              <a:ext uri="{FF2B5EF4-FFF2-40B4-BE49-F238E27FC236}">
                <a16:creationId xmlns:a16="http://schemas.microsoft.com/office/drawing/2014/main" id="{5BFE72FD-763C-4181-92E5-D8491806C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3220" y="2222303"/>
            <a:ext cx="3550693" cy="2102677"/>
          </a:xfrm>
          <a:prstGeom prst="rect">
            <a:avLst/>
          </a:prstGeom>
        </p:spPr>
      </p:pic>
      <p:pic>
        <p:nvPicPr>
          <p:cNvPr id="24" name="Imagen 23">
            <a:extLst>
              <a:ext uri="{FF2B5EF4-FFF2-40B4-BE49-F238E27FC236}">
                <a16:creationId xmlns:a16="http://schemas.microsoft.com/office/drawing/2014/main" id="{23FC7EE2-E553-44EA-B363-056827A26A9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4167" y1="34685" x2="21500" y2="52252"/>
                        <a14:foregroundMark x1="39167" y1="50000" x2="39167" y2="50000"/>
                        <a14:foregroundMark x1="39167" y1="50450" x2="42333" y2="59009"/>
                        <a14:foregroundMark x1="58167" y1="38288" x2="57333" y2="51802"/>
                        <a14:foregroundMark x1="28167" y1="68468" x2="27667" y2="74775"/>
                        <a14:foregroundMark x1="53167" y1="65315" x2="52500" y2="67568"/>
                        <a14:foregroundMark x1="64500" y1="62613" x2="65333" y2="69369"/>
                      </a14:backgroundRemoval>
                    </a14:imgEffect>
                  </a14:imgLayer>
                </a14:imgProps>
              </a:ext>
              <a:ext uri="{28A0092B-C50C-407E-A947-70E740481C1C}">
                <a14:useLocalDpi xmlns:a14="http://schemas.microsoft.com/office/drawing/2010/main" val="0"/>
              </a:ext>
            </a:extLst>
          </a:blip>
          <a:stretch>
            <a:fillRect/>
          </a:stretch>
        </p:blipFill>
        <p:spPr>
          <a:xfrm>
            <a:off x="7813863" y="960047"/>
            <a:ext cx="4530537" cy="1491355"/>
          </a:xfrm>
          <a:prstGeom prst="rect">
            <a:avLst/>
          </a:prstGeom>
        </p:spPr>
      </p:pic>
      <p:sp>
        <p:nvSpPr>
          <p:cNvPr id="15" name="CuadroTexto 14">
            <a:extLst>
              <a:ext uri="{FF2B5EF4-FFF2-40B4-BE49-F238E27FC236}">
                <a16:creationId xmlns:a16="http://schemas.microsoft.com/office/drawing/2014/main" id="{B18C0B14-B9BA-49C5-A3BC-E43F43CF03D3}"/>
              </a:ext>
            </a:extLst>
          </p:cNvPr>
          <p:cNvSpPr txBox="1"/>
          <p:nvPr/>
        </p:nvSpPr>
        <p:spPr>
          <a:xfrm>
            <a:off x="1254481" y="744469"/>
            <a:ext cx="5922895" cy="584775"/>
          </a:xfrm>
          <a:prstGeom prst="rect">
            <a:avLst/>
          </a:prstGeom>
          <a:noFill/>
        </p:spPr>
        <p:txBody>
          <a:bodyPr wrap="square">
            <a:spAutoFit/>
          </a:bodyPr>
          <a:lstStyle/>
          <a:p>
            <a:r>
              <a:rPr lang="en-US" sz="3200" b="1" i="0" kern="1200" cap="all" dirty="0" err="1">
                <a:solidFill>
                  <a:schemeClr val="bg1">
                    <a:lumMod val="65000"/>
                    <a:lumOff val="35000"/>
                  </a:schemeClr>
                </a:solidFill>
                <a:effectLst/>
                <a:latin typeface="+mj-lt"/>
                <a:ea typeface="+mj-ea"/>
                <a:cs typeface="+mj-cs"/>
              </a:rPr>
              <a:t>Descripción</a:t>
            </a:r>
            <a:r>
              <a:rPr lang="en-US" sz="3200" b="1" i="0" kern="1200" cap="all" dirty="0">
                <a:solidFill>
                  <a:schemeClr val="bg1">
                    <a:lumMod val="65000"/>
                    <a:lumOff val="35000"/>
                  </a:schemeClr>
                </a:solidFill>
                <a:effectLst/>
                <a:latin typeface="+mj-lt"/>
                <a:ea typeface="+mj-ea"/>
                <a:cs typeface="+mj-cs"/>
              </a:rPr>
              <a:t> del </a:t>
            </a:r>
            <a:r>
              <a:rPr lang="en-US" sz="3200" b="1" kern="1200" cap="all" dirty="0" err="1">
                <a:solidFill>
                  <a:schemeClr val="bg1">
                    <a:lumMod val="65000"/>
                    <a:lumOff val="35000"/>
                  </a:schemeClr>
                </a:solidFill>
                <a:latin typeface="+mj-lt"/>
                <a:ea typeface="+mj-ea"/>
                <a:cs typeface="+mj-cs"/>
              </a:rPr>
              <a:t>P</a:t>
            </a:r>
            <a:r>
              <a:rPr lang="en-US" sz="3200" b="1" i="0" kern="1200" cap="all" dirty="0" err="1">
                <a:solidFill>
                  <a:schemeClr val="bg1">
                    <a:lumMod val="65000"/>
                    <a:lumOff val="35000"/>
                  </a:schemeClr>
                </a:solidFill>
                <a:effectLst/>
                <a:latin typeface="+mj-lt"/>
                <a:ea typeface="+mj-ea"/>
                <a:cs typeface="+mj-cs"/>
              </a:rPr>
              <a:t>roblema</a:t>
            </a:r>
            <a:endParaRPr lang="es-PE" sz="3200" dirty="0">
              <a:solidFill>
                <a:schemeClr val="bg1">
                  <a:lumMod val="65000"/>
                  <a:lumOff val="35000"/>
                </a:schemeClr>
              </a:solidFill>
            </a:endParaRPr>
          </a:p>
        </p:txBody>
      </p:sp>
      <p:pic>
        <p:nvPicPr>
          <p:cNvPr id="4" name="Imagen 3">
            <a:extLst>
              <a:ext uri="{FF2B5EF4-FFF2-40B4-BE49-F238E27FC236}">
                <a16:creationId xmlns:a16="http://schemas.microsoft.com/office/drawing/2014/main" id="{65B3F2F8-0E73-46FE-9B53-B7F6154B7D46}"/>
              </a:ext>
            </a:extLst>
          </p:cNvPr>
          <p:cNvPicPr>
            <a:picLocks noChangeAspect="1"/>
          </p:cNvPicPr>
          <p:nvPr/>
        </p:nvPicPr>
        <p:blipFill>
          <a:blip r:embed="rId5"/>
          <a:stretch>
            <a:fillRect/>
          </a:stretch>
        </p:blipFill>
        <p:spPr>
          <a:xfrm>
            <a:off x="1144888" y="3364827"/>
            <a:ext cx="5664791" cy="27293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7480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32AC5-5C70-45AA-9A02-9E05F97FDD89}"/>
              </a:ext>
            </a:extLst>
          </p:cNvPr>
          <p:cNvSpPr>
            <a:spLocks noGrp="1"/>
          </p:cNvSpPr>
          <p:nvPr>
            <p:ph type="title"/>
          </p:nvPr>
        </p:nvSpPr>
        <p:spPr>
          <a:xfrm>
            <a:off x="4954369" y="182595"/>
            <a:ext cx="6959664" cy="5398403"/>
          </a:xfrm>
        </p:spPr>
        <p:txBody>
          <a:bodyPr vert="horz" lIns="91440" tIns="45720" rIns="91440" bIns="45720" rtlCol="0" anchor="ctr">
            <a:normAutofit fontScale="90000"/>
          </a:bodyPr>
          <a:lstStyle/>
          <a:p>
            <a:pPr marL="742950" lvl="1" indent="-285750" algn="l" defTabSz="457200" rtl="0">
              <a:spcBef>
                <a:spcPct val="0"/>
              </a:spcBef>
            </a:pP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000" b="1" i="0" kern="1200" dirty="0" err="1">
                <a:solidFill>
                  <a:schemeClr val="tx2"/>
                </a:solidFill>
                <a:effectLst/>
                <a:latin typeface="+mj-lt"/>
                <a:ea typeface="+mj-ea"/>
                <a:cs typeface="+mj-cs"/>
              </a:rPr>
              <a:t>Objetivo</a:t>
            </a:r>
            <a:r>
              <a:rPr lang="en-US" sz="2000" b="1" i="0" kern="1200" dirty="0">
                <a:solidFill>
                  <a:schemeClr val="tx2"/>
                </a:solidFill>
                <a:effectLst/>
                <a:latin typeface="+mj-lt"/>
                <a:ea typeface="+mj-ea"/>
                <a:cs typeface="+mj-cs"/>
              </a:rPr>
              <a:t> General</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Se diseñara un aplicación web de carrito de compras que facilite a los consumidores la compra de algún producto que  acepte el pedido y el pago correspondiente en pocos pasos, con diferentes formas de pago.</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000" b="1" i="0" kern="1200" dirty="0" err="1">
                <a:solidFill>
                  <a:schemeClr val="tx2"/>
                </a:solidFill>
                <a:effectLst/>
                <a:latin typeface="+mj-lt"/>
                <a:ea typeface="+mj-ea"/>
                <a:cs typeface="+mj-cs"/>
              </a:rPr>
              <a:t>Objetivos</a:t>
            </a:r>
            <a:r>
              <a:rPr lang="en-US" sz="2000" b="1" i="0" kern="1200" dirty="0">
                <a:solidFill>
                  <a:schemeClr val="tx2"/>
                </a:solidFill>
                <a:effectLst/>
                <a:latin typeface="+mj-lt"/>
                <a:ea typeface="+mj-ea"/>
                <a:cs typeface="+mj-cs"/>
              </a:rPr>
              <a:t> </a:t>
            </a:r>
            <a:r>
              <a:rPr lang="en-US" sz="2000" b="1" i="0" kern="1200" dirty="0" err="1">
                <a:solidFill>
                  <a:schemeClr val="tx2"/>
                </a:solidFill>
                <a:effectLst/>
                <a:latin typeface="+mj-lt"/>
                <a:ea typeface="+mj-ea"/>
                <a:cs typeface="+mj-cs"/>
              </a:rPr>
              <a:t>Específicos</a:t>
            </a:r>
            <a:br>
              <a:rPr lang="en-US" sz="2000" b="1"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Diagrama de clases.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Mapa de Procesos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Estrategia de Negocio</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Modelo de la Base de datos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Modelo </a:t>
            </a:r>
            <a:r>
              <a:rPr lang="es-MX" b="0" i="0" kern="1200" dirty="0" err="1">
                <a:solidFill>
                  <a:schemeClr val="tx2"/>
                </a:solidFill>
                <a:effectLst/>
                <a:latin typeface="+mj-lt"/>
                <a:ea typeface="+mj-ea"/>
                <a:cs typeface="+mj-cs"/>
              </a:rPr>
              <a:t>Canvas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Diagrama de Gantt.</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un diseño de una interfaz información clara y fácil de entender </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la aplicación con Java y el método MVC</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el módulo de carrito de compras.</a:t>
            </a:r>
            <a:br>
              <a:rPr lang="es-MX" b="0" i="0" kern="1200" dirty="0">
                <a:solidFill>
                  <a:schemeClr val="tx2"/>
                </a:solidFill>
                <a:effectLst/>
                <a:latin typeface="+mj-lt"/>
                <a:ea typeface="+mj-ea"/>
                <a:cs typeface="+mj-cs"/>
              </a:rPr>
            </a:br>
            <a:br>
              <a:rPr lang="en-U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DC7B9AC9-1378-419A-94C7-E67BA0DA2357}"/>
              </a:ext>
            </a:extLst>
          </p:cNvPr>
          <p:cNvSpPr txBox="1"/>
          <p:nvPr/>
        </p:nvSpPr>
        <p:spPr>
          <a:xfrm>
            <a:off x="910206" y="182595"/>
            <a:ext cx="6063929" cy="646331"/>
          </a:xfrm>
          <a:prstGeom prst="rect">
            <a:avLst/>
          </a:prstGeom>
          <a:noFill/>
        </p:spPr>
        <p:txBody>
          <a:bodyPr wrap="square">
            <a:spAutoFit/>
          </a:bodyPr>
          <a:lstStyle/>
          <a:p>
            <a:r>
              <a:rPr lang="en-US" sz="3600" b="1" i="0" kern="1200" dirty="0">
                <a:solidFill>
                  <a:schemeClr val="tx2"/>
                </a:solidFill>
                <a:effectLst/>
                <a:latin typeface="+mj-lt"/>
                <a:ea typeface="+mj-ea"/>
                <a:cs typeface="+mj-cs"/>
              </a:rPr>
              <a:t>Definición de </a:t>
            </a:r>
            <a:r>
              <a:rPr lang="en-US" sz="3600" b="1" i="0" kern="1200" dirty="0" err="1">
                <a:solidFill>
                  <a:schemeClr val="tx2"/>
                </a:solidFill>
                <a:effectLst/>
                <a:latin typeface="+mj-lt"/>
                <a:ea typeface="+mj-ea"/>
                <a:cs typeface="+mj-cs"/>
              </a:rPr>
              <a:t>Objetivos</a:t>
            </a:r>
            <a:endParaRPr lang="es-PE" sz="3600" b="1" dirty="0"/>
          </a:p>
        </p:txBody>
      </p:sp>
      <p:cxnSp>
        <p:nvCxnSpPr>
          <p:cNvPr id="13" name="Conector recto 12">
            <a:extLst>
              <a:ext uri="{FF2B5EF4-FFF2-40B4-BE49-F238E27FC236}">
                <a16:creationId xmlns:a16="http://schemas.microsoft.com/office/drawing/2014/main" id="{D78CE615-103D-4C09-B2E2-7934191C1768}"/>
              </a:ext>
            </a:extLst>
          </p:cNvPr>
          <p:cNvCxnSpPr/>
          <p:nvPr/>
        </p:nvCxnSpPr>
        <p:spPr>
          <a:xfrm>
            <a:off x="5323484" y="1405307"/>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 name="Imagen 5">
            <a:extLst>
              <a:ext uri="{FF2B5EF4-FFF2-40B4-BE49-F238E27FC236}">
                <a16:creationId xmlns:a16="http://schemas.microsoft.com/office/drawing/2014/main" id="{0FB16EE8-393A-4DF5-A9FC-3D5D56617305}"/>
              </a:ext>
            </a:extLst>
          </p:cNvPr>
          <p:cNvPicPr>
            <a:picLocks noChangeAspect="1"/>
          </p:cNvPicPr>
          <p:nvPr/>
        </p:nvPicPr>
        <p:blipFill>
          <a:blip r:embed="rId2"/>
          <a:stretch>
            <a:fillRect/>
          </a:stretch>
        </p:blipFill>
        <p:spPr>
          <a:xfrm>
            <a:off x="973327" y="1637942"/>
            <a:ext cx="4165600" cy="3134040"/>
          </a:xfrm>
          <a:prstGeom prst="rect">
            <a:avLst/>
          </a:prstGeom>
          <a:ln>
            <a:noFill/>
          </a:ln>
          <a:effectLst>
            <a:softEdge rad="112500"/>
          </a:effectLst>
        </p:spPr>
      </p:pic>
    </p:spTree>
    <p:extLst>
      <p:ext uri="{BB962C8B-B14F-4D97-AF65-F5344CB8AC3E}">
        <p14:creationId xmlns:p14="http://schemas.microsoft.com/office/powerpoint/2010/main" val="52632209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pattFill prst="dashVert">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696CD-97D3-48F6-9845-92E83145ADC7}"/>
              </a:ext>
            </a:extLst>
          </p:cNvPr>
          <p:cNvSpPr>
            <a:spLocks noGrp="1"/>
          </p:cNvSpPr>
          <p:nvPr>
            <p:ph type="title"/>
          </p:nvPr>
        </p:nvSpPr>
        <p:spPr>
          <a:xfrm>
            <a:off x="4071268" y="458203"/>
            <a:ext cx="7924800" cy="6302501"/>
          </a:xfrm>
        </p:spPr>
        <p:txBody>
          <a:bodyPr vert="horz" lIns="91440" tIns="45720" rIns="91440" bIns="45720" rtlCol="0" anchor="ctr">
            <a:noAutofit/>
          </a:bodyPr>
          <a:lstStyle/>
          <a:p>
            <a:pPr marL="914400" lvl="1" algn="l" defTabSz="457200" rtl="0">
              <a:lnSpc>
                <a:spcPct val="150000"/>
              </a:lnSpc>
              <a:spcBef>
                <a:spcPct val="0"/>
              </a:spcBef>
            </a:pPr>
            <a:r>
              <a:rPr lang="en-US" sz="1400" b="1" i="0" kern="1200" dirty="0">
                <a:solidFill>
                  <a:schemeClr val="tx2"/>
                </a:solidFill>
                <a:effectLst/>
                <a:latin typeface="Arial" panose="020B0604020202020204" pitchFamily="34" charset="0"/>
                <a:ea typeface="+mj-ea"/>
                <a:cs typeface="Arial" panose="020B0604020202020204" pitchFamily="34" charset="0"/>
              </a:rPr>
              <a:t>ALCANCES</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a:t>
            </a:r>
            <a:r>
              <a:rPr lang="en-US" sz="1400" b="0" i="0" kern="1200" dirty="0" err="1">
                <a:solidFill>
                  <a:schemeClr val="tx2"/>
                </a:solidFill>
                <a:effectLst/>
                <a:latin typeface="Arial" panose="020B0604020202020204" pitchFamily="34" charset="0"/>
                <a:ea typeface="+mj-ea"/>
                <a:cs typeface="Arial" panose="020B0604020202020204" pitchFamily="34" charset="0"/>
              </a:rPr>
              <a:t>Diagrama</a:t>
            </a:r>
            <a:r>
              <a:rPr lang="en-US" sz="1400" b="0" i="0" kern="1200" dirty="0">
                <a:solidFill>
                  <a:schemeClr val="tx2"/>
                </a:solidFill>
                <a:effectLst/>
                <a:latin typeface="Arial" panose="020B0604020202020204" pitchFamily="34" charset="0"/>
                <a:ea typeface="+mj-ea"/>
                <a:cs typeface="Arial" panose="020B0604020202020204" pitchFamily="34" charset="0"/>
              </a:rPr>
              <a:t> de </a:t>
            </a:r>
            <a:r>
              <a:rPr lang="en-US" sz="1400" b="0" i="0" kern="1200" dirty="0" err="1">
                <a:solidFill>
                  <a:schemeClr val="tx2"/>
                </a:solidFill>
                <a:effectLst/>
                <a:latin typeface="Arial" panose="020B0604020202020204" pitchFamily="34" charset="0"/>
                <a:ea typeface="+mj-ea"/>
                <a:cs typeface="Arial" panose="020B0604020202020204" pitchFamily="34" charset="0"/>
              </a:rPr>
              <a:t>clases</a:t>
            </a:r>
            <a:r>
              <a:rPr lang="en-US" sz="1400" b="0" i="0" kern="1200" dirty="0">
                <a:solidFill>
                  <a:schemeClr val="tx2"/>
                </a:solidFill>
                <a:effectLst/>
                <a:latin typeface="Arial" panose="020B0604020202020204" pitchFamily="34" charset="0"/>
                <a:ea typeface="+mj-ea"/>
                <a:cs typeface="Arial" panose="020B0604020202020204" pitchFamily="34" charset="0"/>
              </a:rPr>
              <a:t>.</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a:t>
            </a:r>
            <a:r>
              <a:rPr lang="en-US" sz="1400" b="0" i="0" kern="1200" dirty="0" err="1">
                <a:solidFill>
                  <a:schemeClr val="tx2"/>
                </a:solidFill>
                <a:effectLst/>
                <a:latin typeface="Arial" panose="020B0604020202020204" pitchFamily="34" charset="0"/>
                <a:ea typeface="+mj-ea"/>
                <a:cs typeface="Arial" panose="020B0604020202020204" pitchFamily="34" charset="0"/>
              </a:rPr>
              <a:t>Mapa</a:t>
            </a:r>
            <a:r>
              <a:rPr lang="en-US" sz="1400" b="0" i="0" kern="1200" dirty="0">
                <a:solidFill>
                  <a:schemeClr val="tx2"/>
                </a:solidFill>
                <a:effectLst/>
                <a:latin typeface="Arial" panose="020B0604020202020204" pitchFamily="34" charset="0"/>
                <a:ea typeface="+mj-ea"/>
                <a:cs typeface="Arial" panose="020B0604020202020204" pitchFamily="34" charset="0"/>
              </a:rPr>
              <a:t> de </a:t>
            </a:r>
            <a:r>
              <a:rPr lang="en-US" sz="1400" b="0" i="0" kern="1200" dirty="0" err="1">
                <a:solidFill>
                  <a:schemeClr val="tx2"/>
                </a:solidFill>
                <a:effectLst/>
                <a:latin typeface="Arial" panose="020B0604020202020204" pitchFamily="34" charset="0"/>
                <a:ea typeface="+mj-ea"/>
                <a:cs typeface="Arial" panose="020B0604020202020204" pitchFamily="34" charset="0"/>
              </a:rPr>
              <a:t>Procesos</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a:t>
            </a:r>
            <a:r>
              <a:rPr lang="en-US" sz="1400" b="0" i="0" kern="1200" dirty="0" err="1">
                <a:solidFill>
                  <a:schemeClr val="tx2"/>
                </a:solidFill>
                <a:effectLst/>
                <a:latin typeface="Arial" panose="020B0604020202020204" pitchFamily="34" charset="0"/>
                <a:ea typeface="+mj-ea"/>
                <a:cs typeface="Arial" panose="020B0604020202020204" pitchFamily="34" charset="0"/>
              </a:rPr>
              <a:t>Estrategia</a:t>
            </a:r>
            <a:r>
              <a:rPr lang="en-US" sz="1400" b="0" i="0" kern="1200" dirty="0">
                <a:solidFill>
                  <a:schemeClr val="tx2"/>
                </a:solidFill>
                <a:effectLst/>
                <a:latin typeface="Arial" panose="020B0604020202020204" pitchFamily="34" charset="0"/>
                <a:ea typeface="+mj-ea"/>
                <a:cs typeface="Arial" panose="020B0604020202020204" pitchFamily="34" charset="0"/>
              </a:rPr>
              <a:t> de </a:t>
            </a:r>
            <a:r>
              <a:rPr lang="en-US" sz="1400" b="0" i="0" kern="1200" dirty="0" err="1">
                <a:solidFill>
                  <a:schemeClr val="tx2"/>
                </a:solidFill>
                <a:effectLst/>
                <a:latin typeface="Arial" panose="020B0604020202020204" pitchFamily="34" charset="0"/>
                <a:ea typeface="+mj-ea"/>
                <a:cs typeface="Arial" panose="020B0604020202020204" pitchFamily="34" charset="0"/>
              </a:rPr>
              <a:t>Negocio</a:t>
            </a:r>
            <a:r>
              <a:rPr lang="en-US" sz="1400" b="0" i="0" kern="1200" dirty="0">
                <a:solidFill>
                  <a:schemeClr val="tx2"/>
                </a:solidFill>
                <a:effectLst/>
                <a:latin typeface="Arial" panose="020B0604020202020204" pitchFamily="34" charset="0"/>
                <a:ea typeface="+mj-ea"/>
                <a:cs typeface="Arial" panose="020B0604020202020204" pitchFamily="34" charset="0"/>
              </a:rPr>
              <a:t>.</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del </a:t>
            </a:r>
            <a:r>
              <a:rPr lang="en-US" sz="1400" b="0" i="0" kern="1200" dirty="0" err="1">
                <a:solidFill>
                  <a:schemeClr val="tx2"/>
                </a:solidFill>
                <a:effectLst/>
                <a:latin typeface="Arial" panose="020B0604020202020204" pitchFamily="34" charset="0"/>
                <a:ea typeface="+mj-ea"/>
                <a:cs typeface="Arial" panose="020B0604020202020204" pitchFamily="34" charset="0"/>
              </a:rPr>
              <a:t>Modelo</a:t>
            </a:r>
            <a:r>
              <a:rPr lang="en-US" sz="1400" b="0" i="0" kern="1200" dirty="0">
                <a:solidFill>
                  <a:schemeClr val="tx2"/>
                </a:solidFill>
                <a:effectLst/>
                <a:latin typeface="Arial" panose="020B0604020202020204" pitchFamily="34" charset="0"/>
                <a:ea typeface="+mj-ea"/>
                <a:cs typeface="Arial" panose="020B0604020202020204" pitchFamily="34" charset="0"/>
              </a:rPr>
              <a:t> de la Base de </a:t>
            </a:r>
            <a:r>
              <a:rPr lang="en-US" sz="1400" b="0" i="0" kern="1200" dirty="0" err="1">
                <a:solidFill>
                  <a:schemeClr val="tx2"/>
                </a:solidFill>
                <a:effectLst/>
                <a:latin typeface="Arial" panose="020B0604020202020204" pitchFamily="34" charset="0"/>
                <a:ea typeface="+mj-ea"/>
                <a:cs typeface="Arial" panose="020B0604020202020204" pitchFamily="34" charset="0"/>
              </a:rPr>
              <a:t>datos</a:t>
            </a:r>
            <a:r>
              <a:rPr lang="en-US" sz="1400" b="0" i="0" kern="1200" dirty="0">
                <a:solidFill>
                  <a:schemeClr val="tx2"/>
                </a:solidFill>
                <a:effectLst/>
                <a:latin typeface="Arial" panose="020B0604020202020204" pitchFamily="34" charset="0"/>
                <a:ea typeface="+mj-ea"/>
                <a:cs typeface="Arial" panose="020B0604020202020204" pitchFamily="34" charset="0"/>
              </a:rPr>
              <a:t>.</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del </a:t>
            </a:r>
            <a:r>
              <a:rPr lang="en-US" sz="1400" b="0" i="0" kern="1200" dirty="0" err="1">
                <a:solidFill>
                  <a:schemeClr val="tx2"/>
                </a:solidFill>
                <a:effectLst/>
                <a:latin typeface="Arial" panose="020B0604020202020204" pitchFamily="34" charset="0"/>
                <a:ea typeface="+mj-ea"/>
                <a:cs typeface="Arial" panose="020B0604020202020204" pitchFamily="34" charset="0"/>
              </a:rPr>
              <a:t>Modelo</a:t>
            </a:r>
            <a:r>
              <a:rPr lang="en-US" sz="1400" b="0" i="0" kern="1200" dirty="0">
                <a:solidFill>
                  <a:schemeClr val="tx2"/>
                </a:solidFill>
                <a:effectLst/>
                <a:latin typeface="Arial" panose="020B0604020202020204" pitchFamily="34" charset="0"/>
                <a:ea typeface="+mj-ea"/>
                <a:cs typeface="Arial" panose="020B0604020202020204" pitchFamily="34" charset="0"/>
              </a:rPr>
              <a:t> Canvas.</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del </a:t>
            </a:r>
            <a:r>
              <a:rPr lang="en-US" sz="1400" b="0" i="0" kern="1200" dirty="0" err="1">
                <a:solidFill>
                  <a:schemeClr val="tx2"/>
                </a:solidFill>
                <a:effectLst/>
                <a:latin typeface="Arial" panose="020B0604020202020204" pitchFamily="34" charset="0"/>
                <a:ea typeface="+mj-ea"/>
                <a:cs typeface="Arial" panose="020B0604020202020204" pitchFamily="34" charset="0"/>
              </a:rPr>
              <a:t>Diagrama</a:t>
            </a:r>
            <a:r>
              <a:rPr lang="en-US" sz="1400" b="0" i="0" kern="1200" dirty="0">
                <a:solidFill>
                  <a:schemeClr val="tx2"/>
                </a:solidFill>
                <a:effectLst/>
                <a:latin typeface="Arial" panose="020B0604020202020204" pitchFamily="34" charset="0"/>
                <a:ea typeface="+mj-ea"/>
                <a:cs typeface="Arial" panose="020B0604020202020204" pitchFamily="34" charset="0"/>
              </a:rPr>
              <a:t> de Gantt.</a:t>
            </a:r>
            <a:br>
              <a:rPr lang="en-US" sz="1400" b="0" i="0" kern="1200" dirty="0">
                <a:solidFill>
                  <a:schemeClr val="tx2"/>
                </a:solidFill>
                <a:effectLst/>
                <a:latin typeface="Arial" panose="020B0604020202020204" pitchFamily="34" charset="0"/>
                <a:ea typeface="+mj-ea"/>
                <a:cs typeface="Arial" panose="020B0604020202020204" pitchFamily="34" charset="0"/>
              </a:rPr>
            </a:br>
            <a:br>
              <a:rPr lang="es-PE" sz="1400" b="0" i="0" kern="1200" dirty="0">
                <a:solidFill>
                  <a:schemeClr val="tx2"/>
                </a:solidFill>
                <a:effectLst/>
                <a:latin typeface="Arial" panose="020B0604020202020204" pitchFamily="34" charset="0"/>
                <a:ea typeface="+mj-ea"/>
                <a:cs typeface="Arial" panose="020B0604020202020204" pitchFamily="34" charset="0"/>
              </a:rPr>
            </a:br>
            <a:r>
              <a:rPr lang="es-PE" sz="1400" b="1" i="0" kern="1200" dirty="0">
                <a:solidFill>
                  <a:schemeClr val="tx2"/>
                </a:solidFill>
                <a:effectLst/>
                <a:latin typeface="Arial" panose="020B0604020202020204" pitchFamily="34" charset="0"/>
                <a:ea typeface="+mj-ea"/>
                <a:cs typeface="Arial" panose="020B0604020202020204" pitchFamily="34" charset="0"/>
              </a:rPr>
              <a:t>LIMITACIONES</a:t>
            </a:r>
            <a:br>
              <a:rPr lang="es-PE"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El aplicativo web se programara en java, JavaScript. con complementos cómo 	HTML, </a:t>
            </a:r>
            <a:r>
              <a:rPr lang="es-MX" sz="1400" b="0" i="0" kern="1200" dirty="0" err="1">
                <a:solidFill>
                  <a:schemeClr val="tx2"/>
                </a:solidFill>
                <a:effectLst/>
                <a:latin typeface="Arial" panose="020B0604020202020204" pitchFamily="34" charset="0"/>
                <a:ea typeface="+mj-ea"/>
                <a:cs typeface="Arial" panose="020B0604020202020204" pitchFamily="34" charset="0"/>
              </a:rPr>
              <a:t>Css</a:t>
            </a:r>
            <a:r>
              <a:rPr lang="es-MX" sz="1400" b="0" i="0" kern="1200" dirty="0">
                <a:solidFill>
                  <a:schemeClr val="tx2"/>
                </a:solidFill>
                <a:effectLst/>
                <a:latin typeface="Arial" panose="020B0604020202020204" pitchFamily="34" charset="0"/>
                <a:ea typeface="+mj-ea"/>
                <a:cs typeface="Arial" panose="020B0604020202020204" pitchFamily="34" charset="0"/>
              </a:rPr>
              <a:t> y Bootstrap.</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El aplicativo web se realizara bajo un cronograma de proyecto del documento 	del diagrama de Gantt</a:t>
            </a:r>
            <a:br>
              <a:rPr lang="es-MX" sz="1400" b="0" i="0" kern="1200" dirty="0">
                <a:solidFill>
                  <a:schemeClr val="tx2"/>
                </a:solidFill>
                <a:effectLst/>
                <a:latin typeface="Arial" panose="020B0604020202020204" pitchFamily="34" charset="0"/>
                <a:ea typeface="+mj-ea"/>
                <a:cs typeface="Arial" panose="020B0604020202020204" pitchFamily="34" charset="0"/>
              </a:rPr>
            </a:b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1" i="0" kern="1200" dirty="0">
                <a:solidFill>
                  <a:schemeClr val="tx2"/>
                </a:solidFill>
                <a:effectLst/>
                <a:latin typeface="Arial" panose="020B0604020202020204" pitchFamily="34" charset="0"/>
                <a:ea typeface="+mj-ea"/>
                <a:cs typeface="Arial" panose="020B0604020202020204" pitchFamily="34" charset="0"/>
              </a:rPr>
              <a:t>REQUISITOS FUNCIONALES</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Permitir iniciar sesión al cliente y crear una nueva cuenta.</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Permitir la selección del producto a comprar y agregar al carrito de compra.</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Permitir la modificación del producto en el carrito de compra como la 	eliminación, editar la cantidad del producto.</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El módulo de carrito de compra realizará el cálculo correspondiente de los        	productos comprados y podrá realizar la compra.</a:t>
            </a:r>
            <a:br>
              <a:rPr lang="es-MX" sz="1400" b="0" i="0" kern="1200" dirty="0">
                <a:solidFill>
                  <a:schemeClr val="tx2"/>
                </a:solidFill>
                <a:effectLst/>
                <a:latin typeface="Arial" panose="020B0604020202020204" pitchFamily="34" charset="0"/>
                <a:ea typeface="+mj-ea"/>
                <a:cs typeface="Arial" panose="020B0604020202020204" pitchFamily="34" charset="0"/>
              </a:rPr>
            </a:br>
            <a:br>
              <a:rPr lang="es-ES" sz="1200" b="0" i="0" kern="1200" dirty="0">
                <a:solidFill>
                  <a:schemeClr val="tx2"/>
                </a:solidFill>
                <a:effectLst/>
                <a:latin typeface="Arial" panose="020B0604020202020204" pitchFamily="34" charset="0"/>
                <a:ea typeface="+mj-ea"/>
                <a:cs typeface="Arial" panose="020B0604020202020204" pitchFamily="34" charset="0"/>
              </a:rPr>
            </a:br>
            <a:endParaRPr lang="en-US" sz="1200" b="0" i="0" kern="1200" dirty="0">
              <a:solidFill>
                <a:schemeClr val="tx2"/>
              </a:solidFill>
              <a:latin typeface="Arial" panose="020B0604020202020204" pitchFamily="34" charset="0"/>
              <a:ea typeface="+mj-ea"/>
              <a:cs typeface="Arial" panose="020B0604020202020204" pitchFamily="34" charset="0"/>
            </a:endParaRPr>
          </a:p>
        </p:txBody>
      </p:sp>
      <p:cxnSp>
        <p:nvCxnSpPr>
          <p:cNvPr id="13" name="Conector recto 12">
            <a:extLst>
              <a:ext uri="{FF2B5EF4-FFF2-40B4-BE49-F238E27FC236}">
                <a16:creationId xmlns:a16="http://schemas.microsoft.com/office/drawing/2014/main" id="{21717956-3DC1-4C02-AD9F-5BD7D57C481E}"/>
              </a:ext>
            </a:extLst>
          </p:cNvPr>
          <p:cNvCxnSpPr/>
          <p:nvPr/>
        </p:nvCxnSpPr>
        <p:spPr>
          <a:xfrm>
            <a:off x="4522031" y="1475854"/>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5" name="Imagen 4">
            <a:extLst>
              <a:ext uri="{FF2B5EF4-FFF2-40B4-BE49-F238E27FC236}">
                <a16:creationId xmlns:a16="http://schemas.microsoft.com/office/drawing/2014/main" id="{868F1E54-6EB6-40BF-9849-83608ACC5B23}"/>
              </a:ext>
            </a:extLst>
          </p:cNvPr>
          <p:cNvPicPr>
            <a:picLocks noChangeAspect="1"/>
          </p:cNvPicPr>
          <p:nvPr/>
        </p:nvPicPr>
        <p:blipFill rotWithShape="1">
          <a:blip r:embed="rId2">
            <a:extLst>
              <a:ext uri="{28A0092B-C50C-407E-A947-70E740481C1C}">
                <a14:useLocalDpi xmlns:a14="http://schemas.microsoft.com/office/drawing/2010/main" val="0"/>
              </a:ext>
            </a:extLst>
          </a:blip>
          <a:srcRect l="23944" t="10398" r="18690" b="37247"/>
          <a:stretch/>
        </p:blipFill>
        <p:spPr>
          <a:xfrm>
            <a:off x="907460" y="3427426"/>
            <a:ext cx="3250874" cy="3133725"/>
          </a:xfrm>
          <a:prstGeom prst="rect">
            <a:avLst/>
          </a:prstGeom>
          <a:ln>
            <a:noFill/>
          </a:ln>
          <a:effectLst>
            <a:softEdge rad="112500"/>
          </a:effectLst>
        </p:spPr>
      </p:pic>
      <p:sp>
        <p:nvSpPr>
          <p:cNvPr id="3" name="Rectángulo 2">
            <a:extLst>
              <a:ext uri="{FF2B5EF4-FFF2-40B4-BE49-F238E27FC236}">
                <a16:creationId xmlns:a16="http://schemas.microsoft.com/office/drawing/2014/main" id="{B9CD2E3B-CBB2-4388-92EE-CA2133B76B48}"/>
              </a:ext>
            </a:extLst>
          </p:cNvPr>
          <p:cNvSpPr/>
          <p:nvPr/>
        </p:nvSpPr>
        <p:spPr>
          <a:xfrm>
            <a:off x="937110" y="296848"/>
            <a:ext cx="3383216" cy="2554545"/>
          </a:xfrm>
          <a:prstGeom prst="rect">
            <a:avLst/>
          </a:prstGeom>
        </p:spPr>
        <p:txBody>
          <a:bodyPr wrap="square">
            <a:spAutoFit/>
          </a:bodyPr>
          <a:lstStyle/>
          <a:p>
            <a:r>
              <a:rPr lang="es-ES" sz="4000" b="1" spc="-150" dirty="0">
                <a:solidFill>
                  <a:schemeClr val="accent6">
                    <a:lumMod val="50000"/>
                  </a:schemeClr>
                </a:solidFill>
                <a:latin typeface="Corbel"/>
                <a:ea typeface="+mj-ea"/>
                <a:cs typeface="Gill Sans" panose="020B0502020104020203" pitchFamily="34" charset="-79"/>
              </a:rPr>
              <a:t>ALCANCES , LIMITACIONES Y REQUISITOS FUNCIONALES</a:t>
            </a:r>
            <a:endParaRPr lang="es-PE" dirty="0">
              <a:solidFill>
                <a:schemeClr val="accent6">
                  <a:lumMod val="50000"/>
                </a:schemeClr>
              </a:solidFill>
            </a:endParaRPr>
          </a:p>
        </p:txBody>
      </p:sp>
    </p:spTree>
    <p:extLst>
      <p:ext uri="{BB962C8B-B14F-4D97-AF65-F5344CB8AC3E}">
        <p14:creationId xmlns:p14="http://schemas.microsoft.com/office/powerpoint/2010/main" val="226521303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pattFill prst="pct70">
          <a:fgClr>
            <a:schemeClr val="accent1">
              <a:lumMod val="40000"/>
              <a:lumOff val="60000"/>
            </a:schemeClr>
          </a:fgClr>
          <a:bgClr>
            <a:schemeClr val="bg1"/>
          </a:bgClr>
        </a:patt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6070012-F07F-4AF5-A31F-7F14A16909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91DFA57A-349A-4BFD-B78A-9F99513C1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9B5F8AE6-2E79-4DD0-8E2A-5E00870FD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1" name="Rectangle 10">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5"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grpSp>
      <p:sp>
        <p:nvSpPr>
          <p:cNvPr id="2" name="Título 1">
            <a:extLst>
              <a:ext uri="{FF2B5EF4-FFF2-40B4-BE49-F238E27FC236}">
                <a16:creationId xmlns:a16="http://schemas.microsoft.com/office/drawing/2014/main" id="{A3BC9541-7602-47F4-A160-CF36D46F7039}"/>
              </a:ext>
            </a:extLst>
          </p:cNvPr>
          <p:cNvSpPr>
            <a:spLocks noGrp="1"/>
          </p:cNvSpPr>
          <p:nvPr>
            <p:ph type="title"/>
          </p:nvPr>
        </p:nvSpPr>
        <p:spPr>
          <a:xfrm>
            <a:off x="1286478" y="2162175"/>
            <a:ext cx="8361229" cy="3190874"/>
          </a:xfrm>
        </p:spPr>
        <p:txBody>
          <a:bodyPr vert="horz" lIns="91440" tIns="45720" rIns="91440" bIns="45720" rtlCol="0" anchor="b">
            <a:normAutofit fontScale="90000"/>
          </a:bodyPr>
          <a:lstStyle/>
          <a:p>
            <a:pPr marL="742950" lvl="1" indent="-285750" algn="ctr" rtl="0">
              <a:lnSpc>
                <a:spcPct val="89000"/>
              </a:lnSpc>
              <a:spcBef>
                <a:spcPct val="0"/>
              </a:spcBef>
            </a:pPr>
            <a:r>
              <a:rPr lang="en-US" sz="2700" kern="1200" cap="all" dirty="0">
                <a:solidFill>
                  <a:schemeClr val="tx2"/>
                </a:solidFill>
                <a:effectLst/>
                <a:latin typeface="+mj-lt"/>
                <a:ea typeface="+mj-ea"/>
                <a:cs typeface="+mj-cs"/>
              </a:rPr>
              <a:t>Este </a:t>
            </a:r>
            <a:r>
              <a:rPr lang="en-US" sz="2700" kern="1200" cap="all" dirty="0" err="1">
                <a:solidFill>
                  <a:schemeClr val="tx2"/>
                </a:solidFill>
                <a:effectLst/>
                <a:latin typeface="+mj-lt"/>
                <a:ea typeface="+mj-ea"/>
                <a:cs typeface="+mj-cs"/>
              </a:rPr>
              <a:t>proyecto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tiene</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como</a:t>
            </a:r>
            <a:r>
              <a:rPr lang="en-US" sz="2700" kern="1200" cap="all" dirty="0">
                <a:solidFill>
                  <a:schemeClr val="tx2"/>
                </a:solidFill>
                <a:effectLst/>
                <a:latin typeface="+mj-lt"/>
                <a:ea typeface="+mj-ea"/>
                <a:cs typeface="+mj-cs"/>
              </a:rPr>
              <a:t> principal </a:t>
            </a:r>
            <a:r>
              <a:rPr lang="en-US" sz="2700" kern="1200" cap="all" dirty="0" err="1">
                <a:solidFill>
                  <a:schemeClr val="tx2"/>
                </a:solidFill>
                <a:effectLst/>
                <a:latin typeface="+mj-lt"/>
                <a:ea typeface="+mj-ea"/>
                <a:cs typeface="+mj-cs"/>
              </a:rPr>
              <a:t>propósito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atenuar</a:t>
            </a:r>
            <a:r>
              <a:rPr lang="en-US" sz="2700" kern="1200" cap="all" dirty="0">
                <a:solidFill>
                  <a:schemeClr val="tx2"/>
                </a:solidFill>
                <a:effectLst/>
                <a:latin typeface="+mj-lt"/>
                <a:ea typeface="+mj-ea"/>
                <a:cs typeface="+mj-cs"/>
              </a:rPr>
              <a:t> los </a:t>
            </a:r>
            <a:r>
              <a:rPr lang="en-US" sz="2700" kern="1200" cap="all" dirty="0" err="1">
                <a:solidFill>
                  <a:schemeClr val="tx2"/>
                </a:solidFill>
                <a:effectLst/>
                <a:latin typeface="+mj-lt"/>
                <a:ea typeface="+mj-ea"/>
                <a:cs typeface="+mj-cs"/>
              </a:rPr>
              <a:t>problemas</a:t>
            </a:r>
            <a:r>
              <a:rPr lang="en-US" sz="2700" kern="1200" cap="all" dirty="0">
                <a:solidFill>
                  <a:schemeClr val="tx2"/>
                </a:solidFill>
                <a:effectLst/>
                <a:latin typeface="+mj-lt"/>
                <a:ea typeface="+mj-ea"/>
                <a:cs typeface="+mj-cs"/>
              </a:rPr>
              <a:t> que los padres </a:t>
            </a:r>
            <a:r>
              <a:rPr lang="en-US" sz="2700" kern="1200" cap="all" dirty="0" err="1">
                <a:solidFill>
                  <a:schemeClr val="tx2"/>
                </a:solidFill>
                <a:effectLst/>
                <a:latin typeface="+mj-lt"/>
                <a:ea typeface="+mj-ea"/>
                <a:cs typeface="+mj-cs"/>
              </a:rPr>
              <a:t>encuentran</a:t>
            </a:r>
            <a:r>
              <a:rPr lang="en-US" sz="2700" kern="1200" cap="all" dirty="0">
                <a:solidFill>
                  <a:schemeClr val="tx2"/>
                </a:solidFill>
                <a:effectLst/>
                <a:latin typeface="+mj-lt"/>
                <a:ea typeface="+mj-ea"/>
                <a:cs typeface="+mj-cs"/>
              </a:rPr>
              <a:t> al </a:t>
            </a:r>
            <a:r>
              <a:rPr lang="en-US" sz="2700" kern="1200" cap="all" dirty="0" err="1">
                <a:solidFill>
                  <a:schemeClr val="tx2"/>
                </a:solidFill>
                <a:effectLst/>
                <a:latin typeface="+mj-lt"/>
                <a:ea typeface="+mj-ea"/>
                <a:cs typeface="+mj-cs"/>
              </a:rPr>
              <a:t>momento</a:t>
            </a:r>
            <a:r>
              <a:rPr lang="en-US" sz="2700" kern="1200" cap="all" dirty="0">
                <a:solidFill>
                  <a:schemeClr val="tx2"/>
                </a:solidFill>
                <a:effectLst/>
                <a:latin typeface="+mj-lt"/>
                <a:ea typeface="+mj-ea"/>
                <a:cs typeface="+mj-cs"/>
              </a:rPr>
              <a:t> de </a:t>
            </a:r>
            <a:r>
              <a:rPr lang="en-US" sz="2700" kern="1200" cap="all" dirty="0" err="1">
                <a:solidFill>
                  <a:schemeClr val="tx2"/>
                </a:solidFill>
                <a:effectLst/>
                <a:latin typeface="+mj-lt"/>
                <a:ea typeface="+mj-ea"/>
                <a:cs typeface="+mj-cs"/>
              </a:rPr>
              <a:t>conseguir</a:t>
            </a:r>
            <a:r>
              <a:rPr lang="en-US" sz="2700" kern="1200" cap="all" dirty="0">
                <a:solidFill>
                  <a:schemeClr val="tx2"/>
                </a:solidFill>
                <a:effectLst/>
                <a:latin typeface="+mj-lt"/>
                <a:ea typeface="+mj-ea"/>
                <a:cs typeface="+mj-cs"/>
              </a:rPr>
              <a:t> un </a:t>
            </a:r>
            <a:r>
              <a:rPr lang="en-US" sz="2700" kern="1200" cap="all" dirty="0" err="1">
                <a:solidFill>
                  <a:schemeClr val="tx2"/>
                </a:solidFill>
                <a:effectLst/>
                <a:latin typeface="+mj-lt"/>
                <a:ea typeface="+mj-ea"/>
                <a:cs typeface="+mj-cs"/>
              </a:rPr>
              <a:t>juguete</a:t>
            </a:r>
            <a:r>
              <a:rPr lang="en-US" sz="2700" kern="1200" cap="all" dirty="0">
                <a:solidFill>
                  <a:schemeClr val="tx2"/>
                </a:solidFill>
                <a:effectLst/>
                <a:latin typeface="+mj-lt"/>
                <a:ea typeface="+mj-ea"/>
                <a:cs typeface="+mj-cs"/>
              </a:rPr>
              <a:t> para </a:t>
            </a:r>
            <a:r>
              <a:rPr lang="en-US" sz="2700" kern="1200" cap="all" dirty="0" err="1">
                <a:solidFill>
                  <a:schemeClr val="tx2"/>
                </a:solidFill>
                <a:effectLst/>
                <a:latin typeface="+mj-lt"/>
                <a:ea typeface="+mj-ea"/>
                <a:cs typeface="+mj-cs"/>
              </a:rPr>
              <a:t>su</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niño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mediante</a:t>
            </a:r>
            <a:r>
              <a:rPr lang="en-US" sz="2700" kern="1200" cap="all" dirty="0">
                <a:solidFill>
                  <a:schemeClr val="tx2"/>
                </a:solidFill>
                <a:effectLst/>
                <a:latin typeface="+mj-lt"/>
                <a:ea typeface="+mj-ea"/>
                <a:cs typeface="+mj-cs"/>
              </a:rPr>
              <a:t> la </a:t>
            </a:r>
            <a:r>
              <a:rPr lang="en-US" sz="2700" kern="1200" cap="all" dirty="0" err="1">
                <a:solidFill>
                  <a:schemeClr val="tx2"/>
                </a:solidFill>
                <a:effectLst/>
                <a:latin typeface="+mj-lt"/>
                <a:ea typeface="+mj-ea"/>
                <a:cs typeface="+mj-cs"/>
              </a:rPr>
              <a:t>creación</a:t>
            </a:r>
            <a:r>
              <a:rPr lang="en-US" sz="2700" kern="1200" cap="all" dirty="0">
                <a:solidFill>
                  <a:schemeClr val="tx2"/>
                </a:solidFill>
                <a:effectLst/>
                <a:latin typeface="+mj-lt"/>
                <a:ea typeface="+mj-ea"/>
                <a:cs typeface="+mj-cs"/>
              </a:rPr>
              <a:t> de un  </a:t>
            </a:r>
            <a:r>
              <a:rPr lang="en-US" sz="2700" kern="1200" cap="all" dirty="0" err="1">
                <a:solidFill>
                  <a:schemeClr val="tx2"/>
                </a:solidFill>
                <a:effectLst/>
                <a:latin typeface="+mj-lt"/>
                <a:ea typeface="+mj-ea"/>
                <a:cs typeface="+mj-cs"/>
              </a:rPr>
              <a:t>aplicativo</a:t>
            </a:r>
            <a:r>
              <a:rPr lang="en-US" sz="2700" kern="1200" cap="all" dirty="0">
                <a:solidFill>
                  <a:schemeClr val="tx2"/>
                </a:solidFill>
                <a:effectLst/>
                <a:latin typeface="+mj-lt"/>
                <a:ea typeface="+mj-ea"/>
                <a:cs typeface="+mj-cs"/>
              </a:rPr>
              <a:t> web que </a:t>
            </a:r>
            <a:r>
              <a:rPr lang="en-US" sz="2700" kern="1200" cap="all" dirty="0" err="1">
                <a:solidFill>
                  <a:schemeClr val="tx2"/>
                </a:solidFill>
                <a:effectLst/>
                <a:latin typeface="+mj-lt"/>
                <a:ea typeface="+mj-ea"/>
                <a:cs typeface="+mj-cs"/>
              </a:rPr>
              <a:t>permita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el</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juguete</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adecuado</a:t>
            </a:r>
            <a:r>
              <a:rPr lang="en-US" sz="2700" kern="1200" cap="all" dirty="0">
                <a:solidFill>
                  <a:schemeClr val="tx2"/>
                </a:solidFill>
                <a:effectLst/>
                <a:latin typeface="+mj-lt"/>
                <a:ea typeface="+mj-ea"/>
                <a:cs typeface="+mj-cs"/>
              </a:rPr>
              <a:t> de forma </a:t>
            </a:r>
            <a:r>
              <a:rPr lang="en-US" sz="2700" kern="1200" cap="all" dirty="0" err="1">
                <a:solidFill>
                  <a:schemeClr val="tx2"/>
                </a:solidFill>
                <a:effectLst/>
                <a:latin typeface="+mj-lt"/>
                <a:ea typeface="+mj-ea"/>
                <a:cs typeface="+mj-cs"/>
              </a:rPr>
              <a:t>inmediata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todo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esto</a:t>
            </a:r>
            <a:r>
              <a:rPr lang="en-US" sz="2700" kern="1200" cap="all" dirty="0">
                <a:solidFill>
                  <a:schemeClr val="tx2"/>
                </a:solidFill>
                <a:effectLst/>
                <a:latin typeface="+mj-lt"/>
                <a:ea typeface="+mj-ea"/>
                <a:cs typeface="+mj-cs"/>
              </a:rPr>
              <a:t> de gran </a:t>
            </a:r>
            <a:r>
              <a:rPr lang="en-US" sz="2700" kern="1200" cap="all" dirty="0" err="1">
                <a:solidFill>
                  <a:schemeClr val="tx2"/>
                </a:solidFill>
                <a:effectLst/>
                <a:latin typeface="+mj-lt"/>
                <a:ea typeface="+mj-ea"/>
                <a:cs typeface="+mj-cs"/>
              </a:rPr>
              <a:t>importancia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puesto</a:t>
            </a:r>
            <a:r>
              <a:rPr lang="en-US" sz="2700" kern="1200" cap="all" dirty="0">
                <a:solidFill>
                  <a:schemeClr val="tx2"/>
                </a:solidFill>
                <a:effectLst/>
                <a:latin typeface="+mj-lt"/>
                <a:ea typeface="+mj-ea"/>
                <a:cs typeface="+mj-cs"/>
              </a:rPr>
              <a:t> que los padres no </a:t>
            </a:r>
            <a:r>
              <a:rPr lang="en-US" sz="2700" kern="1200" cap="all" dirty="0" err="1">
                <a:solidFill>
                  <a:schemeClr val="tx2"/>
                </a:solidFill>
                <a:effectLst/>
                <a:latin typeface="+mj-lt"/>
                <a:ea typeface="+mj-ea"/>
                <a:cs typeface="+mj-cs"/>
              </a:rPr>
              <a:t>tendrán</a:t>
            </a:r>
            <a:r>
              <a:rPr lang="en-US" sz="2700" kern="1200" cap="all" dirty="0">
                <a:solidFill>
                  <a:schemeClr val="tx2"/>
                </a:solidFill>
                <a:effectLst/>
                <a:latin typeface="+mj-lt"/>
                <a:ea typeface="+mj-ea"/>
                <a:cs typeface="+mj-cs"/>
              </a:rPr>
              <a:t> mayor </a:t>
            </a:r>
            <a:r>
              <a:rPr lang="en-US" sz="2700" kern="1200" cap="all" dirty="0" err="1">
                <a:solidFill>
                  <a:schemeClr val="tx2"/>
                </a:solidFill>
                <a:effectLst/>
                <a:latin typeface="+mj-lt"/>
                <a:ea typeface="+mj-ea"/>
                <a:cs typeface="+mj-cs"/>
              </a:rPr>
              <a:t>problema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en</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elegir</a:t>
            </a:r>
            <a:r>
              <a:rPr lang="en-US" sz="2700" kern="1200" cap="all" dirty="0">
                <a:solidFill>
                  <a:schemeClr val="tx2"/>
                </a:solidFill>
                <a:effectLst/>
                <a:latin typeface="+mj-lt"/>
                <a:ea typeface="+mj-ea"/>
                <a:cs typeface="+mj-cs"/>
              </a:rPr>
              <a:t> uno de los </a:t>
            </a:r>
            <a:r>
              <a:rPr lang="en-US" sz="2700" kern="1200" cap="all" dirty="0" err="1">
                <a:solidFill>
                  <a:schemeClr val="tx2"/>
                </a:solidFill>
                <a:effectLst/>
                <a:latin typeface="+mj-lt"/>
                <a:ea typeface="+mj-ea"/>
                <a:cs typeface="+mj-cs"/>
              </a:rPr>
              <a:t>juguetes</a:t>
            </a:r>
            <a:r>
              <a:rPr lang="en-US" sz="2700" kern="1200" cap="all" dirty="0">
                <a:solidFill>
                  <a:schemeClr val="tx2"/>
                </a:solidFill>
                <a:effectLst/>
                <a:latin typeface="+mj-lt"/>
                <a:ea typeface="+mj-ea"/>
                <a:cs typeface="+mj-cs"/>
              </a:rPr>
              <a:t>.</a:t>
            </a:r>
            <a:br>
              <a:rPr lang="en-US" sz="2700" kern="1200" cap="all" dirty="0">
                <a:solidFill>
                  <a:schemeClr val="tx2"/>
                </a:solidFill>
                <a:effectLst/>
                <a:latin typeface="+mj-lt"/>
                <a:ea typeface="+mj-ea"/>
                <a:cs typeface="+mj-cs"/>
              </a:rPr>
            </a:br>
            <a:br>
              <a:rPr lang="en-US" kern="1200" cap="all" dirty="0">
                <a:solidFill>
                  <a:schemeClr val="tx2"/>
                </a:solidFill>
                <a:effectLst/>
                <a:latin typeface="+mj-lt"/>
                <a:ea typeface="+mj-ea"/>
                <a:cs typeface="+mj-cs"/>
              </a:rPr>
            </a:br>
            <a:endParaRPr lang="en-US" b="0" i="0" kern="1200" cap="all" dirty="0">
              <a:solidFill>
                <a:schemeClr val="tx2"/>
              </a:solidFill>
              <a:latin typeface="+mj-lt"/>
              <a:ea typeface="+mj-ea"/>
              <a:cs typeface="+mj-cs"/>
            </a:endParaRPr>
          </a:p>
        </p:txBody>
      </p:sp>
      <p:sp>
        <p:nvSpPr>
          <p:cNvPr id="12" name="CuadroTexto 11">
            <a:extLst>
              <a:ext uri="{FF2B5EF4-FFF2-40B4-BE49-F238E27FC236}">
                <a16:creationId xmlns:a16="http://schemas.microsoft.com/office/drawing/2014/main" id="{4BF2F128-ACF2-44AB-8E2C-00EBBB3F20DB}"/>
              </a:ext>
            </a:extLst>
          </p:cNvPr>
          <p:cNvSpPr txBox="1"/>
          <p:nvPr/>
        </p:nvSpPr>
        <p:spPr>
          <a:xfrm>
            <a:off x="4723683" y="1130157"/>
            <a:ext cx="3439793" cy="646331"/>
          </a:xfrm>
          <a:prstGeom prst="rect">
            <a:avLst/>
          </a:prstGeom>
          <a:noFill/>
        </p:spPr>
        <p:txBody>
          <a:bodyPr wrap="square">
            <a:spAutoFit/>
          </a:bodyPr>
          <a:lstStyle/>
          <a:p>
            <a:r>
              <a:rPr lang="en-US" sz="3600" b="1" kern="1200" cap="all" dirty="0" err="1">
                <a:solidFill>
                  <a:schemeClr val="tx2"/>
                </a:solidFill>
                <a:effectLst/>
                <a:latin typeface="+mj-lt"/>
                <a:ea typeface="+mj-ea"/>
                <a:cs typeface="+mj-cs"/>
              </a:rPr>
              <a:t>Justificación</a:t>
            </a:r>
            <a:endParaRPr lang="es-PE" sz="3600" dirty="0"/>
          </a:p>
        </p:txBody>
      </p:sp>
      <p:pic>
        <p:nvPicPr>
          <p:cNvPr id="16" name="Imagen 15">
            <a:extLst>
              <a:ext uri="{FF2B5EF4-FFF2-40B4-BE49-F238E27FC236}">
                <a16:creationId xmlns:a16="http://schemas.microsoft.com/office/drawing/2014/main" id="{31B72624-D659-4383-9EE6-86E81A04BCA8}"/>
              </a:ext>
            </a:extLst>
          </p:cNvPr>
          <p:cNvPicPr>
            <a:picLocks noChangeAspect="1"/>
          </p:cNvPicPr>
          <p:nvPr/>
        </p:nvPicPr>
        <p:blipFill>
          <a:blip r:embed="rId2"/>
          <a:stretch>
            <a:fillRect/>
          </a:stretch>
        </p:blipFill>
        <p:spPr>
          <a:xfrm>
            <a:off x="9105799" y="244582"/>
            <a:ext cx="2863085" cy="2353003"/>
          </a:xfrm>
          <a:prstGeom prst="rect">
            <a:avLst/>
          </a:prstGeom>
          <a:ln>
            <a:noFill/>
          </a:ln>
          <a:effectLst>
            <a:softEdge rad="112500"/>
          </a:effectLst>
        </p:spPr>
      </p:pic>
    </p:spTree>
    <p:extLst>
      <p:ext uri="{BB962C8B-B14F-4D97-AF65-F5344CB8AC3E}">
        <p14:creationId xmlns:p14="http://schemas.microsoft.com/office/powerpoint/2010/main" val="2487950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pct20">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48E4FEE-37DB-498B-810C-76A591CBCE6F}"/>
              </a:ext>
            </a:extLst>
          </p:cNvPr>
          <p:cNvPicPr>
            <a:picLocks noChangeAspect="1"/>
          </p:cNvPicPr>
          <p:nvPr/>
        </p:nvPicPr>
        <p:blipFill>
          <a:blip r:embed="rId2"/>
          <a:stretch>
            <a:fillRect/>
          </a:stretch>
        </p:blipFill>
        <p:spPr>
          <a:xfrm>
            <a:off x="964135" y="2206658"/>
            <a:ext cx="3191320" cy="4515480"/>
          </a:xfrm>
          <a:prstGeom prst="rect">
            <a:avLst/>
          </a:prstGeom>
          <a:ln>
            <a:noFill/>
          </a:ln>
          <a:effectLst>
            <a:softEdge rad="112500"/>
          </a:effectLst>
        </p:spPr>
      </p:pic>
      <p:sp>
        <p:nvSpPr>
          <p:cNvPr id="2" name="Título 1">
            <a:extLst>
              <a:ext uri="{FF2B5EF4-FFF2-40B4-BE49-F238E27FC236}">
                <a16:creationId xmlns:a16="http://schemas.microsoft.com/office/drawing/2014/main" id="{DD6696CD-97D3-48F6-9845-92E83145ADC7}"/>
              </a:ext>
            </a:extLst>
          </p:cNvPr>
          <p:cNvSpPr>
            <a:spLocks noGrp="1"/>
          </p:cNvSpPr>
          <p:nvPr>
            <p:ph type="title"/>
          </p:nvPr>
        </p:nvSpPr>
        <p:spPr>
          <a:xfrm>
            <a:off x="3449543" y="839607"/>
            <a:ext cx="7987084" cy="2985773"/>
          </a:xfrm>
        </p:spPr>
        <p:txBody>
          <a:bodyPr vert="horz" lIns="91440" tIns="45720" rIns="91440" bIns="45720" rtlCol="0" anchor="ctr">
            <a:normAutofit fontScale="90000"/>
          </a:bodyPr>
          <a:lstStyle/>
          <a:p>
            <a:pPr marL="914400" lvl="2" algn="l" defTabSz="457200" rtl="0">
              <a:lnSpc>
                <a:spcPct val="90000"/>
              </a:lnSpc>
              <a:spcBef>
                <a:spcPct val="0"/>
              </a:spcBef>
            </a:pPr>
            <a:r>
              <a:rPr lang="es-ES" sz="2000" b="1" i="0" kern="1200" dirty="0">
                <a:solidFill>
                  <a:schemeClr val="tx2"/>
                </a:solidFill>
                <a:effectLst/>
                <a:latin typeface="+mj-lt"/>
                <a:ea typeface="+mj-ea"/>
                <a:cs typeface="+mj-cs"/>
              </a:rPr>
              <a:t>Diseño de un Sistema basado en tecnología Web para el control y gestión de venta de unidades móviles</a:t>
            </a:r>
            <a:br>
              <a:rPr lang="es-ES" sz="2000" b="1" i="0" kern="1200" dirty="0">
                <a:solidFill>
                  <a:schemeClr val="tx2"/>
                </a:solidFill>
                <a:effectLst/>
                <a:latin typeface="+mj-lt"/>
                <a:ea typeface="+mj-ea"/>
                <a:cs typeface="+mj-cs"/>
              </a:rPr>
            </a:br>
            <a:br>
              <a:rPr lang="es-ES" sz="2000" b="1" i="0" kern="1200" dirty="0">
                <a:solidFill>
                  <a:schemeClr val="tx2"/>
                </a:solidFill>
                <a:effectLst/>
                <a:latin typeface="+mj-lt"/>
                <a:ea typeface="+mj-ea"/>
                <a:cs typeface="+mj-cs"/>
              </a:rPr>
            </a:br>
            <a:br>
              <a:rPr lang="en-US" sz="2000" b="1" i="0" kern="1200" dirty="0">
                <a:solidFill>
                  <a:schemeClr val="tx2"/>
                </a:solidFill>
                <a:effectLst/>
                <a:latin typeface="+mj-lt"/>
                <a:ea typeface="+mj-ea"/>
                <a:cs typeface="+mj-cs"/>
              </a:rPr>
            </a:b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Fuente: https://repositorio.uncp.edu.pe/handle/20.500.12894/1153?show=full</a:t>
            </a:r>
            <a:br>
              <a:rPr lang="es-ES" b="0" i="0" kern="1200" dirty="0">
                <a:solidFill>
                  <a:schemeClr val="tx2"/>
                </a:solidFill>
                <a:effectLst/>
                <a:latin typeface="+mj-lt"/>
                <a:ea typeface="+mj-ea"/>
                <a:cs typeface="+mj-cs"/>
              </a:rPr>
            </a:br>
            <a:br>
              <a:rPr lang="es-PE" b="0" i="0" kern="1200" dirty="0">
                <a:solidFill>
                  <a:schemeClr val="tx2"/>
                </a:solidFill>
                <a:effectLst/>
                <a:latin typeface="+mj-lt"/>
                <a:ea typeface="+mj-ea"/>
                <a:cs typeface="+mj-cs"/>
              </a:rPr>
            </a:br>
            <a:br>
              <a:rPr lang="es-PE" b="0" i="0" kern="1200" dirty="0">
                <a:solidFill>
                  <a:schemeClr val="tx2"/>
                </a:solidFill>
                <a:effectLst/>
                <a:latin typeface="+mj-lt"/>
                <a:ea typeface="+mj-ea"/>
                <a:cs typeface="+mj-cs"/>
              </a:rPr>
            </a:br>
            <a:br>
              <a:rPr lang="es-E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AF0FE115-64CE-49AD-8E75-FF08A5A491F3}"/>
              </a:ext>
            </a:extLst>
          </p:cNvPr>
          <p:cNvSpPr txBox="1"/>
          <p:nvPr/>
        </p:nvSpPr>
        <p:spPr>
          <a:xfrm>
            <a:off x="592699" y="1084459"/>
            <a:ext cx="4068418" cy="1248034"/>
          </a:xfrm>
          <a:prstGeom prst="rect">
            <a:avLst/>
          </a:prstGeom>
          <a:noFill/>
        </p:spPr>
        <p:txBody>
          <a:bodyPr wrap="square">
            <a:spAutoFit/>
          </a:bodyPr>
          <a:lstStyle/>
          <a:p>
            <a:pPr lvl="2">
              <a:lnSpc>
                <a:spcPct val="107000"/>
              </a:lnSpc>
            </a:pPr>
            <a:r>
              <a:rPr lang="es-ES" sz="3600" b="1" dirty="0">
                <a:effectLst/>
                <a:latin typeface="Arial" panose="020B0604020202020204" pitchFamily="34" charset="0"/>
                <a:ea typeface="Calibri" panose="020F0502020204030204" pitchFamily="34" charset="0"/>
                <a:cs typeface="Times New Roman" panose="02020603050405020304" pitchFamily="18" charset="0"/>
              </a:rPr>
              <a:t>Estado </a:t>
            </a:r>
          </a:p>
          <a:p>
            <a:pPr lvl="2">
              <a:lnSpc>
                <a:spcPct val="107000"/>
              </a:lnSpc>
            </a:pPr>
            <a:r>
              <a:rPr lang="es-ES" sz="3600" b="1" dirty="0">
                <a:effectLst/>
                <a:latin typeface="Arial" panose="020B0604020202020204" pitchFamily="34" charset="0"/>
                <a:ea typeface="Calibri" panose="020F0502020204030204" pitchFamily="34" charset="0"/>
                <a:cs typeface="Times New Roman" panose="02020603050405020304" pitchFamily="18" charset="0"/>
              </a:rPr>
              <a:t>del Arte</a:t>
            </a:r>
            <a:endParaRPr lang="es-PE" sz="32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4" name="Conector recto 3">
            <a:extLst>
              <a:ext uri="{FF2B5EF4-FFF2-40B4-BE49-F238E27FC236}">
                <a16:creationId xmlns:a16="http://schemas.microsoft.com/office/drawing/2014/main" id="{D64A21B1-D65C-4DA4-A40A-92427C5D7B1B}"/>
              </a:ext>
            </a:extLst>
          </p:cNvPr>
          <p:cNvCxnSpPr/>
          <p:nvPr/>
        </p:nvCxnSpPr>
        <p:spPr>
          <a:xfrm>
            <a:off x="4224160" y="1295400"/>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0008564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4"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5"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77" name="Rectangle 76">
            <a:extLst>
              <a:ext uri="{FF2B5EF4-FFF2-40B4-BE49-F238E27FC236}">
                <a16:creationId xmlns:a16="http://schemas.microsoft.com/office/drawing/2014/main" id="{3452CF8E-3DC3-41AB-80FC-2A7F06E8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8CA830-10D7-4AEB-9FBB-6022BC6C7FFF}"/>
              </a:ext>
            </a:extLst>
          </p:cNvPr>
          <p:cNvSpPr>
            <a:spLocks noGrp="1"/>
          </p:cNvSpPr>
          <p:nvPr>
            <p:ph type="title"/>
          </p:nvPr>
        </p:nvSpPr>
        <p:spPr>
          <a:xfrm>
            <a:off x="569392" y="514551"/>
            <a:ext cx="10869750" cy="1237298"/>
          </a:xfrm>
        </p:spPr>
        <p:txBody>
          <a:bodyPr vert="horz" lIns="91440" tIns="45720" rIns="91440" bIns="45720" rtlCol="0" anchor="b">
            <a:normAutofit/>
          </a:bodyPr>
          <a:lstStyle/>
          <a:p>
            <a:pPr algn="ctr"/>
            <a:r>
              <a:rPr lang="en-US" sz="7200" b="1" cap="all" dirty="0" err="1"/>
              <a:t>Diagrama</a:t>
            </a:r>
            <a:r>
              <a:rPr lang="en-US" sz="7200" b="1" cap="all" dirty="0"/>
              <a:t> de Gantt</a:t>
            </a:r>
          </a:p>
        </p:txBody>
      </p:sp>
      <p:sp>
        <p:nvSpPr>
          <p:cNvPr id="79" name="Freeform 6">
            <a:extLst>
              <a:ext uri="{FF2B5EF4-FFF2-40B4-BE49-F238E27FC236}">
                <a16:creationId xmlns:a16="http://schemas.microsoft.com/office/drawing/2014/main" id="{2B6A9704-1D27-4BEA-A9B7-7FAF4C559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46527" y="-13329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81" name="Freeform 6">
            <a:extLst>
              <a:ext uri="{FF2B5EF4-FFF2-40B4-BE49-F238E27FC236}">
                <a16:creationId xmlns:a16="http://schemas.microsoft.com/office/drawing/2014/main" id="{824F4E53-D1F4-47A7-ABBE-3EB1C566D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7838485" y="614084"/>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3076" name="Picture 4">
            <a:extLst>
              <a:ext uri="{FF2B5EF4-FFF2-40B4-BE49-F238E27FC236}">
                <a16:creationId xmlns:a16="http://schemas.microsoft.com/office/drawing/2014/main" id="{59BB0638-06F2-4AE4-BF28-3175BDCA6C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078"/>
          <a:stretch/>
        </p:blipFill>
        <p:spPr bwMode="auto">
          <a:xfrm>
            <a:off x="645301" y="1521930"/>
            <a:ext cx="10869750" cy="4964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743459"/>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8CA830-10D7-4AEB-9FBB-6022BC6C7FFF}"/>
              </a:ext>
            </a:extLst>
          </p:cNvPr>
          <p:cNvSpPr>
            <a:spLocks noGrp="1"/>
          </p:cNvSpPr>
          <p:nvPr>
            <p:ph type="title"/>
          </p:nvPr>
        </p:nvSpPr>
        <p:spPr>
          <a:xfrm>
            <a:off x="1669427" y="28575"/>
            <a:ext cx="4681262" cy="1093305"/>
          </a:xfrm>
        </p:spPr>
        <p:txBody>
          <a:bodyPr/>
          <a:lstStyle/>
          <a:p>
            <a:r>
              <a:rPr lang="es-ES" b="1" dirty="0"/>
              <a:t>Project </a:t>
            </a:r>
            <a:r>
              <a:rPr lang="es-ES" b="1" dirty="0" err="1"/>
              <a:t>Charter</a:t>
            </a:r>
            <a:endParaRPr lang="es-PE" b="1" dirty="0"/>
          </a:p>
        </p:txBody>
      </p:sp>
      <p:pic>
        <p:nvPicPr>
          <p:cNvPr id="3074" name="Picture 2">
            <a:extLst>
              <a:ext uri="{FF2B5EF4-FFF2-40B4-BE49-F238E27FC236}">
                <a16:creationId xmlns:a16="http://schemas.microsoft.com/office/drawing/2014/main" id="{85FD2048-7BC6-49C0-A573-7C5F9501C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917" y="726971"/>
            <a:ext cx="9980673" cy="579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035508"/>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96EF11-8E0F-4C23-A621-F3B589630C73}"/>
              </a:ext>
            </a:extLst>
          </p:cNvPr>
          <p:cNvSpPr>
            <a:spLocks noGrp="1"/>
          </p:cNvSpPr>
          <p:nvPr>
            <p:ph type="title"/>
          </p:nvPr>
        </p:nvSpPr>
        <p:spPr/>
        <p:txBody>
          <a:bodyPr/>
          <a:lstStyle/>
          <a:p>
            <a:r>
              <a:rPr lang="es-PE" dirty="0"/>
              <a:t>Propuesta de Solución 1</a:t>
            </a:r>
          </a:p>
        </p:txBody>
      </p:sp>
      <p:pic>
        <p:nvPicPr>
          <p:cNvPr id="4" name="Imagen 3" descr="Captura de pantalla de computadora&#10;&#10;Descripción generada automáticamente">
            <a:extLst>
              <a:ext uri="{FF2B5EF4-FFF2-40B4-BE49-F238E27FC236}">
                <a16:creationId xmlns:a16="http://schemas.microsoft.com/office/drawing/2014/main" id="{C86919C0-04B9-4178-9072-3F975C203C7B}"/>
              </a:ext>
            </a:extLst>
          </p:cNvPr>
          <p:cNvPicPr>
            <a:picLocks noChangeAspect="1"/>
          </p:cNvPicPr>
          <p:nvPr/>
        </p:nvPicPr>
        <p:blipFill>
          <a:blip r:embed="rId2">
            <a:extLst>
              <a:ext uri="{28A0092B-C50C-407E-A947-70E740481C1C}">
                <a14:useLocalDpi xmlns:a14="http://schemas.microsoft.com/office/drawing/2010/main" val="0"/>
              </a:ext>
            </a:extLst>
          </a:blip>
          <a:srcRect l="22047" t="23216" r="27856" b="19997"/>
          <a:stretch>
            <a:fillRect/>
          </a:stretch>
        </p:blipFill>
        <p:spPr bwMode="auto">
          <a:xfrm>
            <a:off x="1371600" y="1428749"/>
            <a:ext cx="10496550" cy="5076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1396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Una captura de pantalla de una computadora&#10;&#10;Descripción generada automáticamente">
            <a:extLst>
              <a:ext uri="{FF2B5EF4-FFF2-40B4-BE49-F238E27FC236}">
                <a16:creationId xmlns:a16="http://schemas.microsoft.com/office/drawing/2014/main" id="{261B19D2-84A7-4F87-BDBA-0C5DEFDD60F8}"/>
              </a:ext>
            </a:extLst>
          </p:cNvPr>
          <p:cNvPicPr>
            <a:picLocks noChangeAspect="1"/>
          </p:cNvPicPr>
          <p:nvPr/>
        </p:nvPicPr>
        <p:blipFill>
          <a:blip r:embed="rId2">
            <a:extLst>
              <a:ext uri="{28A0092B-C50C-407E-A947-70E740481C1C}">
                <a14:useLocalDpi xmlns:a14="http://schemas.microsoft.com/office/drawing/2010/main" val="0"/>
              </a:ext>
            </a:extLst>
          </a:blip>
          <a:srcRect l="20108" t="33571" r="16570" b="19370"/>
          <a:stretch>
            <a:fillRect/>
          </a:stretch>
        </p:blipFill>
        <p:spPr bwMode="auto">
          <a:xfrm>
            <a:off x="482600" y="1080080"/>
            <a:ext cx="11226799" cy="46931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92066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bg1"/>
          </a:bgClr>
        </a:patt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3580DA-9A3E-40BB-A00C-7BF91E14BE1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pic>
        <p:nvPicPr>
          <p:cNvPr id="1028" name="Imagen 1" descr="Imagen que contiene dibujo, reloj, señal&#10;&#10;Descripción generada automáticamente">
            <a:extLst>
              <a:ext uri="{FF2B5EF4-FFF2-40B4-BE49-F238E27FC236}">
                <a16:creationId xmlns:a16="http://schemas.microsoft.com/office/drawing/2014/main" id="{3249C6BF-2C65-40F3-BC5B-6376711A5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6200" y="603878"/>
            <a:ext cx="3180522" cy="7262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4B0ABED-C90F-4082-A3F2-96B2DFCAE067}"/>
              </a:ext>
            </a:extLst>
          </p:cNvPr>
          <p:cNvSpPr>
            <a:spLocks noChangeArrowheads="1"/>
          </p:cNvSpPr>
          <p:nvPr/>
        </p:nvSpPr>
        <p:spPr bwMode="auto">
          <a:xfrm>
            <a:off x="1413110" y="1144044"/>
            <a:ext cx="5762625"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s-PE" altLang="es-PE" sz="2800" b="1"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Integrantes:</a:t>
            </a:r>
            <a:endParaRPr kumimoji="0" lang="es-PE" altLang="es-PE" sz="2800" b="1" i="0" u="none" strike="noStrike" cap="none" normalizeH="0" baseline="0" dirty="0">
              <a:ln>
                <a:noFill/>
              </a:ln>
              <a:effectLst/>
            </a:endParaRP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ALLCCA MORIANO, MIGUEL ÁNGEL</a:t>
            </a: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AQUINO GUTIERREZ, JOHN JOSE</a:t>
            </a: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CCISPICHITO HUAMAN, OMAR PAUL</a:t>
            </a:r>
          </a:p>
          <a:p>
            <a:pPr marL="342900" lvl="0" indent="-342900" defTabSz="914400">
              <a:buFont typeface="Arial" panose="020B0604020202020204" pitchFamily="34" charset="0"/>
              <a:buChar char="•"/>
            </a:pPr>
            <a:r>
              <a:rPr kumimoji="0" lang="es-PE" altLang="es-PE" sz="2000" i="0" u="none" strike="noStrike" cap="none" normalizeH="0" baseline="0" dirty="0">
                <a:ln>
                  <a:noFill/>
                </a:ln>
                <a:effectLst/>
              </a:rPr>
              <a:t>CÓRDOVA FACUNDO, YALIXA</a:t>
            </a:r>
            <a:endParaRPr kumimoji="0" lang="es-PE" altLang="es-PE" sz="1100" i="0" u="none" strike="noStrike" cap="none" normalizeH="0" baseline="0" dirty="0">
              <a:ln>
                <a:noFill/>
              </a:ln>
              <a:effectLst/>
            </a:endParaRP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PE" altLang="es-PE" sz="2000"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YAURIMA NAVARRO, ALEXANDER MAXIMO</a:t>
            </a:r>
            <a:endParaRPr lang="es-PE" altLang="es-PE" dirty="0">
              <a:ea typeface="Times New Roman" panose="02020603050405020304"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PE" altLang="es-PE" sz="1800" b="1"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s-PE" sz="2800" b="1" dirty="0">
                <a:solidFill>
                  <a:schemeClr val="tx1"/>
                </a:solidFill>
                <a:latin typeface="Arial" panose="020B0604020202020204" pitchFamily="34" charset="0"/>
                <a:cs typeface="Arial" panose="020B0604020202020204" pitchFamily="34" charset="0"/>
              </a:rPr>
              <a:t>PROFESOR</a:t>
            </a:r>
            <a:r>
              <a:rPr lang="es-PE" sz="2800" dirty="0">
                <a:solidFill>
                  <a:schemeClr val="tx1"/>
                </a:solidFill>
                <a:latin typeface="Arial" panose="020B0604020202020204" pitchFamily="34" charset="0"/>
                <a:cs typeface="Arial" panose="020B0604020202020204" pitchFamily="34" charset="0"/>
              </a:rPr>
              <a:t>:</a:t>
            </a:r>
            <a:endParaRPr lang="es-PE" sz="3600" dirty="0">
              <a:solidFill>
                <a:schemeClr val="tx1"/>
              </a:solidFill>
              <a:latin typeface="Arial" panose="020B0604020202020204" pitchFamily="34" charset="0"/>
              <a:cs typeface="Arial" panose="020B0604020202020204" pitchFamily="34" charset="0"/>
            </a:endParaRPr>
          </a:p>
          <a:p>
            <a:r>
              <a:rPr lang="es-PE" sz="1800" dirty="0">
                <a:solidFill>
                  <a:schemeClr val="tx1"/>
                </a:solidFill>
                <a:latin typeface="Arial" panose="020B0604020202020204" pitchFamily="34" charset="0"/>
                <a:cs typeface="Arial" panose="020B0604020202020204" pitchFamily="34" charset="0"/>
              </a:rPr>
              <a:t>ROBLES FERNANDEZ,IVAN</a:t>
            </a:r>
            <a:br>
              <a:rPr lang="es-PE" sz="1800" dirty="0">
                <a:solidFill>
                  <a:schemeClr val="tx1"/>
                </a:solidFill>
                <a:latin typeface="Arial" panose="020B0604020202020204" pitchFamily="34" charset="0"/>
                <a:cs typeface="Arial" panose="020B0604020202020204" pitchFamily="34" charset="0"/>
              </a:rPr>
            </a:br>
            <a:br>
              <a:rPr lang="es-PE" sz="1800" dirty="0">
                <a:solidFill>
                  <a:schemeClr val="tx1"/>
                </a:solidFill>
                <a:latin typeface="Arial" panose="020B0604020202020204" pitchFamily="34" charset="0"/>
                <a:cs typeface="Arial" panose="020B0604020202020204" pitchFamily="34" charset="0"/>
              </a:rPr>
            </a:br>
            <a:r>
              <a:rPr lang="es-PE" sz="2800" b="1" dirty="0">
                <a:solidFill>
                  <a:schemeClr val="tx1"/>
                </a:solidFill>
                <a:latin typeface="Arial" panose="020B0604020202020204" pitchFamily="34" charset="0"/>
                <a:cs typeface="Arial" panose="020B0604020202020204" pitchFamily="34" charset="0"/>
              </a:rPr>
              <a:t>ESCUELA</a:t>
            </a:r>
            <a:r>
              <a:rPr lang="es-PE" sz="2800" dirty="0">
                <a:solidFill>
                  <a:schemeClr val="tx1"/>
                </a:solidFill>
                <a:latin typeface="Arial" panose="020B0604020202020204" pitchFamily="34" charset="0"/>
                <a:cs typeface="Arial" panose="020B0604020202020204" pitchFamily="34" charset="0"/>
              </a:rPr>
              <a:t>:</a:t>
            </a:r>
          </a:p>
          <a:p>
            <a:r>
              <a:rPr lang="es-PE" sz="1800" dirty="0">
                <a:solidFill>
                  <a:schemeClr val="tx1"/>
                </a:solidFill>
                <a:latin typeface="Arial" panose="020B0604020202020204" pitchFamily="34" charset="0"/>
                <a:cs typeface="Arial" panose="020B0604020202020204" pitchFamily="34" charset="0"/>
              </a:rPr>
              <a:t>INGENIERÍA DE SISTEMAS &amp; SOFTWARE</a:t>
            </a:r>
            <a:br>
              <a:rPr lang="es-PE" sz="3600" dirty="0">
                <a:solidFill>
                  <a:schemeClr val="tx1"/>
                </a:solidFill>
                <a:latin typeface="Arial" panose="020B0604020202020204" pitchFamily="34" charset="0"/>
                <a:cs typeface="Arial" panose="020B0604020202020204" pitchFamily="34" charset="0"/>
              </a:rPr>
            </a:br>
            <a:br>
              <a:rPr lang="es-PE" sz="2800" dirty="0">
                <a:solidFill>
                  <a:schemeClr val="tx1"/>
                </a:solidFill>
                <a:latin typeface="Arial" panose="020B0604020202020204" pitchFamily="34" charset="0"/>
                <a:cs typeface="Arial" panose="020B0604020202020204" pitchFamily="34" charset="0"/>
              </a:rPr>
            </a:br>
            <a:r>
              <a:rPr lang="es-PE" sz="2800" b="1" dirty="0">
                <a:solidFill>
                  <a:schemeClr val="tx1"/>
                </a:solidFill>
                <a:latin typeface="Arial" panose="020B0604020202020204" pitchFamily="34" charset="0"/>
                <a:cs typeface="Arial" panose="020B0604020202020204" pitchFamily="34" charset="0"/>
              </a:rPr>
              <a:t>CURSO</a:t>
            </a:r>
            <a:r>
              <a:rPr lang="es-PE" sz="2800" dirty="0">
                <a:solidFill>
                  <a:schemeClr val="tx1"/>
                </a:solidFill>
                <a:latin typeface="Arial" panose="020B0604020202020204" pitchFamily="34" charset="0"/>
                <a:cs typeface="Arial" panose="020B0604020202020204" pitchFamily="34" charset="0"/>
              </a:rPr>
              <a:t>:</a:t>
            </a:r>
          </a:p>
          <a:p>
            <a:r>
              <a:rPr lang="es-PE" sz="1800" dirty="0">
                <a:solidFill>
                  <a:schemeClr val="tx1"/>
                </a:solidFill>
                <a:latin typeface="Arial" panose="020B0604020202020204" pitchFamily="34" charset="0"/>
                <a:cs typeface="Arial" panose="020B0604020202020204" pitchFamily="34" charset="0"/>
              </a:rPr>
              <a:t>INTEGRADOR I: SISTEMAS &amp; SOFTWARE</a:t>
            </a:r>
            <a:endParaRPr kumimoji="0" lang="es-PE" altLang="es-PE"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45087902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92518C-4F95-4E2F-9CE5-D6F243C2F83D}"/>
              </a:ext>
            </a:extLst>
          </p:cNvPr>
          <p:cNvSpPr>
            <a:spLocks noGrp="1"/>
          </p:cNvSpPr>
          <p:nvPr>
            <p:ph type="title"/>
          </p:nvPr>
        </p:nvSpPr>
        <p:spPr/>
        <p:txBody>
          <a:bodyPr/>
          <a:lstStyle/>
          <a:p>
            <a:r>
              <a:rPr lang="es-PE" dirty="0"/>
              <a:t>Segunda propuesta de Solución</a:t>
            </a:r>
          </a:p>
        </p:txBody>
      </p:sp>
      <p:pic>
        <p:nvPicPr>
          <p:cNvPr id="4" name="Imagen 3" descr="Interfaz de usuario gráfica, Sitio web&#10;&#10;Descripción generada automáticamente">
            <a:extLst>
              <a:ext uri="{FF2B5EF4-FFF2-40B4-BE49-F238E27FC236}">
                <a16:creationId xmlns:a16="http://schemas.microsoft.com/office/drawing/2014/main" id="{E83A903C-D865-43B5-8B47-2538EE38E1C8}"/>
              </a:ext>
            </a:extLst>
          </p:cNvPr>
          <p:cNvPicPr>
            <a:picLocks noChangeAspect="1"/>
          </p:cNvPicPr>
          <p:nvPr/>
        </p:nvPicPr>
        <p:blipFill>
          <a:blip r:embed="rId2">
            <a:extLst>
              <a:ext uri="{28A0092B-C50C-407E-A947-70E740481C1C}">
                <a14:useLocalDpi xmlns:a14="http://schemas.microsoft.com/office/drawing/2010/main" val="0"/>
              </a:ext>
            </a:extLst>
          </a:blip>
          <a:srcRect l="32985" t="22276" r="19743" b="12781"/>
          <a:stretch>
            <a:fillRect/>
          </a:stretch>
        </p:blipFill>
        <p:spPr bwMode="auto">
          <a:xfrm>
            <a:off x="1009649" y="1466850"/>
            <a:ext cx="10391775" cy="5191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2540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491E85D-E19B-491A-83C6-213CB103DF24}"/>
              </a:ext>
            </a:extLst>
          </p:cNvPr>
          <p:cNvSpPr>
            <a:spLocks noChangeArrowheads="1"/>
          </p:cNvSpPr>
          <p:nvPr/>
        </p:nvSpPr>
        <p:spPr bwMode="auto">
          <a:xfrm>
            <a:off x="3962399" y="552391"/>
            <a:ext cx="5534025"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8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Tercera propuesta de solución</a:t>
            </a:r>
            <a:endParaRPr kumimoji="0" lang="es-PE" altLang="es-PE"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C5A58338-A89F-43F9-8FF0-1C3F4486C227}"/>
              </a:ext>
            </a:extLst>
          </p:cNvPr>
          <p:cNvSpPr>
            <a:spLocks noChangeArrowheads="1"/>
          </p:cNvSpPr>
          <p:nvPr/>
        </p:nvSpPr>
        <p:spPr bwMode="auto">
          <a:xfrm>
            <a:off x="0" y="49069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pic>
        <p:nvPicPr>
          <p:cNvPr id="6" name="Imagen 5">
            <a:extLst>
              <a:ext uri="{FF2B5EF4-FFF2-40B4-BE49-F238E27FC236}">
                <a16:creationId xmlns:a16="http://schemas.microsoft.com/office/drawing/2014/main" id="{3690C674-1ECD-4357-A2A0-2A13BD9040A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95648" y="1352610"/>
            <a:ext cx="6578193" cy="49006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3648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6">
            <a:extLst>
              <a:ext uri="{FF2B5EF4-FFF2-40B4-BE49-F238E27FC236}">
                <a16:creationId xmlns:a16="http://schemas.microsoft.com/office/drawing/2014/main" id="{DB8E7577-7E4D-47F7-8B85-EDBB6154AB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8114" r="15710"/>
          <a:stretch>
            <a:fillRect/>
          </a:stretch>
        </p:blipFill>
        <p:spPr bwMode="auto">
          <a:xfrm>
            <a:off x="3436335" y="784370"/>
            <a:ext cx="6479452" cy="5507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946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138004" y="1480930"/>
            <a:ext cx="5607908" cy="3254321"/>
          </a:xfrm>
        </p:spPr>
        <p:txBody>
          <a:bodyPr vert="horz" lIns="91440" tIns="45720" rIns="91440" bIns="45720" rtlCol="0" anchor="b">
            <a:normAutofit/>
          </a:bodyPr>
          <a:lstStyle/>
          <a:p>
            <a:pPr algn="ctr"/>
            <a:r>
              <a:rPr lang="en-US" sz="7000" cap="all" dirty="0">
                <a:solidFill>
                  <a:srgbClr val="FFFF00"/>
                </a:solidFill>
              </a:rPr>
              <a:t>CAPÍTULO II</a:t>
            </a:r>
            <a:br>
              <a:rPr lang="en-US" sz="7000" cap="all" dirty="0"/>
            </a:br>
            <a:r>
              <a:rPr lang="en-US" sz="7000" cap="all" dirty="0"/>
              <a:t>Marco </a:t>
            </a:r>
            <a:r>
              <a:rPr lang="en-US" sz="7000" cap="all" dirty="0" err="1"/>
              <a:t>teórico</a:t>
            </a:r>
            <a:endParaRPr lang="en-US" sz="7000" cap="all" dirty="0"/>
          </a:p>
        </p:txBody>
      </p:sp>
    </p:spTree>
    <p:extLst>
      <p:ext uri="{BB962C8B-B14F-4D97-AF65-F5344CB8AC3E}">
        <p14:creationId xmlns:p14="http://schemas.microsoft.com/office/powerpoint/2010/main" val="133954898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32812C54-7AEF-4ABB-826E-221F51CB0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91311FB-AE92-4291-A11D-A2CAABE53169}"/>
              </a:ext>
            </a:extLst>
          </p:cNvPr>
          <p:cNvSpPr>
            <a:spLocks noGrp="1"/>
          </p:cNvSpPr>
          <p:nvPr>
            <p:ph type="title"/>
          </p:nvPr>
        </p:nvSpPr>
        <p:spPr>
          <a:xfrm>
            <a:off x="3363862" y="303795"/>
            <a:ext cx="7705164" cy="1485900"/>
          </a:xfrm>
        </p:spPr>
        <p:txBody>
          <a:bodyPr>
            <a:normAutofit/>
          </a:bodyPr>
          <a:lstStyle/>
          <a:p>
            <a:r>
              <a:rPr lang="es-419" sz="3400" b="1" kern="0" dirty="0">
                <a:effectLst/>
                <a:latin typeface="Arial" panose="020B0604020202020204" pitchFamily="34" charset="0"/>
              </a:rPr>
              <a:t>Marco teórico de programación orientada a objetos</a:t>
            </a:r>
            <a:br>
              <a:rPr lang="es-PE" sz="3400" b="1" kern="0" dirty="0">
                <a:effectLst/>
                <a:latin typeface="Arial" panose="020B0604020202020204" pitchFamily="34" charset="0"/>
              </a:rPr>
            </a:br>
            <a:endParaRPr lang="es-PE" sz="3400" dirty="0"/>
          </a:p>
        </p:txBody>
      </p:sp>
      <p:sp>
        <p:nvSpPr>
          <p:cNvPr id="22" name="Rectangle 17">
            <a:extLst>
              <a:ext uri="{FF2B5EF4-FFF2-40B4-BE49-F238E27FC236}">
                <a16:creationId xmlns:a16="http://schemas.microsoft.com/office/drawing/2014/main" id="{891F40E4-8A76-44CF-91EC-907367352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
            <a:ext cx="304441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72171013-D973-4187-9CF2-EE098EEF8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81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Imagen 2">
            <a:extLst>
              <a:ext uri="{FF2B5EF4-FFF2-40B4-BE49-F238E27FC236}">
                <a16:creationId xmlns:a16="http://schemas.microsoft.com/office/drawing/2014/main" id="{B22707AC-5751-4345-AD0D-93B56D4ED11E}"/>
              </a:ext>
            </a:extLst>
          </p:cNvPr>
          <p:cNvPicPr>
            <a:picLocks noChangeAspect="1"/>
          </p:cNvPicPr>
          <p:nvPr/>
        </p:nvPicPr>
        <p:blipFill>
          <a:blip r:embed="rId2"/>
          <a:stretch>
            <a:fillRect/>
          </a:stretch>
        </p:blipFill>
        <p:spPr>
          <a:xfrm>
            <a:off x="5503178" y="3481041"/>
            <a:ext cx="5886624" cy="30731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1">
            <a:extLst>
              <a:ext uri="{FF2B5EF4-FFF2-40B4-BE49-F238E27FC236}">
                <a16:creationId xmlns:a16="http://schemas.microsoft.com/office/drawing/2014/main" id="{5CDB6400-0D27-483A-A06F-3B70661FAABC}"/>
              </a:ext>
            </a:extLst>
          </p:cNvPr>
          <p:cNvSpPr>
            <a:spLocks noGrp="1" noChangeArrowheads="1"/>
          </p:cNvSpPr>
          <p:nvPr>
            <p:ph idx="1"/>
          </p:nvPr>
        </p:nvSpPr>
        <p:spPr bwMode="auto">
          <a:xfrm>
            <a:off x="3162527" y="1545147"/>
            <a:ext cx="8513811" cy="4667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1pPr>
            <a:lvl2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2pPr>
            <a:lvl3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3pPr>
            <a:lvl4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4pPr>
            <a:lvl5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5pPr>
            <a:lvl6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6pPr>
            <a:lvl7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7pPr>
            <a:lvl8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8pPr>
            <a:lvl9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9pPr>
          </a:lstStyle>
          <a:p>
            <a:pPr marL="530352" lvl="1" indent="0" algn="just">
              <a:spcAft>
                <a:spcPts val="600"/>
              </a:spcAft>
              <a:buNone/>
            </a:pPr>
            <a:r>
              <a:rPr lang="es-PE" altLang="es-PE" sz="1800" b="1" i="0" dirty="0"/>
              <a:t>Maven:</a:t>
            </a:r>
          </a:p>
          <a:p>
            <a:pPr marL="530352" lvl="1" indent="0" algn="just">
              <a:lnSpc>
                <a:spcPct val="100000"/>
              </a:lnSpc>
              <a:spcAft>
                <a:spcPts val="600"/>
              </a:spcAft>
              <a:buNone/>
            </a:pPr>
            <a:r>
              <a:rPr lang="es-MX" altLang="es-PE" sz="1500" i="0" dirty="0"/>
              <a:t>Se utiliza en la gestión y construcción de software. Posee la capacidad de realizar ciertas tareas claramente definidas, como la compilación del código y su empaquetado</a:t>
            </a:r>
          </a:p>
          <a:p>
            <a:pPr marL="530352" lvl="1" indent="0" algn="just">
              <a:lnSpc>
                <a:spcPct val="100000"/>
              </a:lnSpc>
              <a:spcAft>
                <a:spcPts val="600"/>
              </a:spcAft>
              <a:buNone/>
            </a:pPr>
            <a:r>
              <a:rPr lang="es-PE" sz="1500" i="0" dirty="0"/>
              <a:t>Podríamos decir, que Maven es una herramienta capaz de gestionar un proyecto software completo, desde la etapa en la que se comprueba que el código es correcto, hasta que se despliega la aplicación, pasando por la ejecución de pruebas y generación de informes y documentación.</a:t>
            </a:r>
          </a:p>
          <a:p>
            <a:pPr marR="0" lvl="0" algn="just" defTabSz="914400" rtl="0" eaLnBrk="0" fontAlgn="base" latinLnBrk="0" hangingPunct="0">
              <a:spcBef>
                <a:spcPct val="0"/>
              </a:spcBef>
              <a:spcAft>
                <a:spcPts val="600"/>
              </a:spcAft>
              <a:buClrTx/>
              <a:buSzTx/>
              <a:buFont typeface="Wingdings" panose="05000000000000000000" pitchFamily="2" charset="2"/>
              <a:buChar char="Ø"/>
              <a:tabLst>
                <a:tab pos="838200" algn="l"/>
                <a:tab pos="5727700" algn="r"/>
              </a:tabLst>
            </a:pPr>
            <a:endParaRPr lang="es-PE" altLang="es-PE" sz="1800" dirty="0"/>
          </a:p>
          <a:p>
            <a:pPr marR="0" lvl="0" algn="just" defTabSz="914400" rtl="0" eaLnBrk="0" fontAlgn="base" latinLnBrk="0" hangingPunct="0">
              <a:spcBef>
                <a:spcPct val="0"/>
              </a:spcBef>
              <a:spcAft>
                <a:spcPts val="600"/>
              </a:spcAft>
              <a:buClrTx/>
              <a:buSzTx/>
              <a:buFont typeface="Wingdings" panose="05000000000000000000" pitchFamily="2" charset="2"/>
              <a:buChar char="Ø"/>
              <a:tabLst>
                <a:tab pos="838200" algn="l"/>
                <a:tab pos="5727700" algn="r"/>
              </a:tabLst>
            </a:pPr>
            <a:endParaRPr lang="es-PE" altLang="es-PE" sz="1800" dirty="0"/>
          </a:p>
          <a:p>
            <a:pPr marR="0" lvl="0" algn="just" defTabSz="914400" rtl="0" eaLnBrk="0" fontAlgn="base" latinLnBrk="0" hangingPunct="0">
              <a:spcBef>
                <a:spcPct val="0"/>
              </a:spcBef>
              <a:spcAft>
                <a:spcPts val="600"/>
              </a:spcAft>
              <a:buClrTx/>
              <a:buSzTx/>
              <a:buFont typeface="Wingdings" panose="05000000000000000000" pitchFamily="2" charset="2"/>
              <a:buChar char="Ø"/>
              <a:tabLst>
                <a:tab pos="838200" algn="l"/>
                <a:tab pos="5727700" algn="r"/>
              </a:tabLst>
            </a:pPr>
            <a:endParaRPr lang="es-PE" altLang="es-PE" sz="1800" dirty="0"/>
          </a:p>
          <a:p>
            <a:pPr marR="0" lvl="0" algn="just" defTabSz="914400" rtl="0" eaLnBrk="0" fontAlgn="base" latinLnBrk="0" hangingPunct="0">
              <a:spcBef>
                <a:spcPct val="0"/>
              </a:spcBef>
              <a:spcAft>
                <a:spcPts val="600"/>
              </a:spcAft>
              <a:buClrTx/>
              <a:buSzTx/>
              <a:buFont typeface="Wingdings" panose="05000000000000000000" pitchFamily="2" charset="2"/>
              <a:buChar char="Ø"/>
              <a:tabLst>
                <a:tab pos="838200" algn="l"/>
                <a:tab pos="5727700" algn="r"/>
              </a:tabLst>
            </a:pPr>
            <a:endParaRPr lang="es-PE" altLang="es-PE" sz="1800" dirty="0"/>
          </a:p>
          <a:p>
            <a:pPr marL="0" marR="0" lvl="0" indent="0" defTabSz="914400" rtl="0" eaLnBrk="0" fontAlgn="base" latinLnBrk="0" hangingPunct="0">
              <a:spcBef>
                <a:spcPct val="0"/>
              </a:spcBef>
              <a:spcAft>
                <a:spcPts val="600"/>
              </a:spcAft>
              <a:buClrTx/>
              <a:buSzTx/>
              <a:buFontTx/>
              <a:buNone/>
              <a:tabLst>
                <a:tab pos="838200" algn="l"/>
                <a:tab pos="5727700" algn="r"/>
              </a:tabLst>
            </a:pPr>
            <a:endParaRPr kumimoji="0" lang="es-PE" altLang="es-PE" sz="1400" b="0" i="0"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08758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054B080-63C2-4643-9878-E5D62AD3D8C0}"/>
              </a:ext>
            </a:extLst>
          </p:cNvPr>
          <p:cNvSpPr/>
          <p:nvPr/>
        </p:nvSpPr>
        <p:spPr>
          <a:xfrm>
            <a:off x="5038312" y="587928"/>
            <a:ext cx="2287806" cy="456535"/>
          </a:xfrm>
          <a:prstGeom prst="rect">
            <a:avLst/>
          </a:prstGeom>
        </p:spPr>
        <p:txBody>
          <a:bodyPr wrap="none">
            <a:spAutoFit/>
          </a:bodyPr>
          <a:lstStyle/>
          <a:p>
            <a:pPr lvl="0" algn="just">
              <a:lnSpc>
                <a:spcPct val="150000"/>
              </a:lnSpc>
              <a:spcAft>
                <a:spcPts val="800"/>
              </a:spcAft>
            </a:pPr>
            <a:r>
              <a:rPr lang="es-PE" b="1" dirty="0">
                <a:latin typeface="Arial" panose="020B0604020202020204" pitchFamily="34" charset="0"/>
                <a:ea typeface="Cambria" panose="02040503050406030204" pitchFamily="18" charset="0"/>
                <a:cs typeface="Times New Roman" panose="02020603050405020304" pitchFamily="18" charset="0"/>
              </a:rPr>
              <a:t>JASPER REPORTS</a:t>
            </a:r>
            <a:endParaRPr lang="es-PE" sz="1600" dirty="0">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5" name="Rectángulo 4">
            <a:extLst>
              <a:ext uri="{FF2B5EF4-FFF2-40B4-BE49-F238E27FC236}">
                <a16:creationId xmlns:a16="http://schemas.microsoft.com/office/drawing/2014/main" id="{D7A78195-64D3-45F5-BB76-2B933433223D}"/>
              </a:ext>
            </a:extLst>
          </p:cNvPr>
          <p:cNvSpPr/>
          <p:nvPr/>
        </p:nvSpPr>
        <p:spPr>
          <a:xfrm>
            <a:off x="0" y="2241970"/>
            <a:ext cx="5847126" cy="3611758"/>
          </a:xfrm>
          <a:prstGeom prst="rect">
            <a:avLst/>
          </a:prstGeom>
        </p:spPr>
        <p:txBody>
          <a:bodyPr wrap="square">
            <a:spAutoFit/>
          </a:bodyPr>
          <a:lstStyle/>
          <a:p>
            <a:pPr marL="971550" indent="-285750" algn="just">
              <a:spcAft>
                <a:spcPts val="800"/>
              </a:spcAft>
              <a:buFont typeface="Arial" panose="020B0604020202020204" pitchFamily="34" charset="0"/>
              <a:buChar char="•"/>
            </a:pPr>
            <a:r>
              <a:rPr lang="es-PE" sz="1600" dirty="0">
                <a:latin typeface="Arial" panose="020B0604020202020204" pitchFamily="34" charset="0"/>
                <a:ea typeface="Cambria" panose="02040503050406030204" pitchFamily="18" charset="0"/>
                <a:cs typeface="Arial" panose="020B0604020202020204" pitchFamily="34" charset="0"/>
              </a:rPr>
              <a:t>Es un software diseñado de modo que está compuesto por un conjunto de librerías java que tienen la función de facilitar la generación de informes en nuestras aplicaciones tanto Web como de escritorio.</a:t>
            </a:r>
          </a:p>
          <a:p>
            <a:pPr marL="971550" indent="-285750" algn="just">
              <a:spcAft>
                <a:spcPts val="800"/>
              </a:spcAft>
              <a:buFont typeface="Arial" panose="020B0604020202020204" pitchFamily="34" charset="0"/>
              <a:buChar char="•"/>
            </a:pPr>
            <a:r>
              <a:rPr lang="es-PE" sz="1600" dirty="0">
                <a:latin typeface="Arial" panose="020B0604020202020204" pitchFamily="34" charset="0"/>
                <a:cs typeface="Arial" panose="020B0604020202020204" pitchFamily="34" charset="0"/>
              </a:rPr>
              <a:t>Dichos documentos se pueden ver, imprimir o exportar en una variedad de formatos de documentos.</a:t>
            </a:r>
          </a:p>
          <a:p>
            <a:pPr marL="971550" indent="-285750" algn="just">
              <a:spcAft>
                <a:spcPts val="800"/>
              </a:spcAft>
              <a:buFont typeface="Arial" panose="020B0604020202020204" pitchFamily="34" charset="0"/>
              <a:buChar char="•"/>
            </a:pPr>
            <a:r>
              <a:rPr lang="es-PE" sz="1600" dirty="0">
                <a:latin typeface="Arial" panose="020B0604020202020204" pitchFamily="34" charset="0"/>
                <a:cs typeface="Arial" panose="020B0604020202020204" pitchFamily="34" charset="0"/>
              </a:rPr>
              <a:t>Informe de salida en PDF, XML, HTML, CSV, XLS, RTF, TXT</a:t>
            </a:r>
          </a:p>
          <a:p>
            <a:pPr marL="971550" indent="-285750" algn="just">
              <a:lnSpc>
                <a:spcPct val="150000"/>
              </a:lnSpc>
              <a:spcAft>
                <a:spcPts val="800"/>
              </a:spcAft>
              <a:buFont typeface="Arial" panose="020B0604020202020204" pitchFamily="34" charset="0"/>
              <a:buChar char="•"/>
            </a:pPr>
            <a:endParaRPr lang="es-PE" sz="1400" dirty="0">
              <a:latin typeface="Arial" panose="020B0604020202020204" pitchFamily="34" charset="0"/>
              <a:cs typeface="Arial" panose="020B0604020202020204" pitchFamily="34" charset="0"/>
            </a:endParaRPr>
          </a:p>
          <a:p>
            <a:pPr marL="685800" algn="just">
              <a:lnSpc>
                <a:spcPct val="150000"/>
              </a:lnSpc>
              <a:spcAft>
                <a:spcPts val="800"/>
              </a:spcAft>
            </a:pPr>
            <a:endParaRPr lang="es-PE" sz="1600" dirty="0">
              <a:effectLst/>
              <a:latin typeface="Cambria" panose="02040503050406030204" pitchFamily="18" charset="0"/>
              <a:ea typeface="Cambria" panose="020405030504060302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C873B043-0113-4C49-B76A-713E8B10794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82215" y="2241970"/>
            <a:ext cx="5733415" cy="3380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88830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0A0AD22-B685-407A-9841-F57ABB3B029D}"/>
              </a:ext>
            </a:extLst>
          </p:cNvPr>
          <p:cNvSpPr/>
          <p:nvPr/>
        </p:nvSpPr>
        <p:spPr>
          <a:xfrm>
            <a:off x="3341614" y="917554"/>
            <a:ext cx="6096000" cy="1477328"/>
          </a:xfrm>
          <a:prstGeom prst="rect">
            <a:avLst/>
          </a:prstGeom>
        </p:spPr>
        <p:txBody>
          <a:bodyPr>
            <a:spAutoFit/>
          </a:bodyPr>
          <a:lstStyle/>
          <a:p>
            <a:r>
              <a:rPr lang="es-PE" dirty="0"/>
              <a:t>En un nivel más alto, GitHub es un sitio web y un servicio en la nube que ayuda a los desarrolladores a almacenar y administrar su código, al igual que llevar un registro y control de cualquier cambio sobre este código. Para entender exactamente qué es GitHub.</a:t>
            </a:r>
          </a:p>
        </p:txBody>
      </p:sp>
      <p:sp>
        <p:nvSpPr>
          <p:cNvPr id="5" name="Rectángulo 4">
            <a:extLst>
              <a:ext uri="{FF2B5EF4-FFF2-40B4-BE49-F238E27FC236}">
                <a16:creationId xmlns:a16="http://schemas.microsoft.com/office/drawing/2014/main" id="{53EE1A5B-2DAE-41B9-99FF-63363F3B7DEF}"/>
              </a:ext>
            </a:extLst>
          </p:cNvPr>
          <p:cNvSpPr/>
          <p:nvPr/>
        </p:nvSpPr>
        <p:spPr>
          <a:xfrm>
            <a:off x="4812962" y="408856"/>
            <a:ext cx="1436836" cy="369332"/>
          </a:xfrm>
          <a:prstGeom prst="rect">
            <a:avLst/>
          </a:prstGeom>
        </p:spPr>
        <p:txBody>
          <a:bodyPr wrap="square">
            <a:spAutoFit/>
          </a:bodyPr>
          <a:lstStyle/>
          <a:p>
            <a:r>
              <a:rPr lang="es-PE" dirty="0"/>
              <a:t>GitHub</a:t>
            </a:r>
          </a:p>
        </p:txBody>
      </p:sp>
      <p:pic>
        <p:nvPicPr>
          <p:cNvPr id="7" name="Imagen 6">
            <a:extLst>
              <a:ext uri="{FF2B5EF4-FFF2-40B4-BE49-F238E27FC236}">
                <a16:creationId xmlns:a16="http://schemas.microsoft.com/office/drawing/2014/main" id="{A00D3F76-6211-4B9D-8BCD-6310B6DA4123}"/>
              </a:ext>
            </a:extLst>
          </p:cNvPr>
          <p:cNvPicPr>
            <a:picLocks noChangeAspect="1"/>
          </p:cNvPicPr>
          <p:nvPr/>
        </p:nvPicPr>
        <p:blipFill>
          <a:blip r:embed="rId2"/>
          <a:stretch>
            <a:fillRect/>
          </a:stretch>
        </p:blipFill>
        <p:spPr>
          <a:xfrm>
            <a:off x="2744597" y="2671880"/>
            <a:ext cx="7290033" cy="3637897"/>
          </a:xfrm>
          <a:prstGeom prst="rect">
            <a:avLst/>
          </a:prstGeom>
        </p:spPr>
      </p:pic>
    </p:spTree>
    <p:extLst>
      <p:ext uri="{BB962C8B-B14F-4D97-AF65-F5344CB8AC3E}">
        <p14:creationId xmlns:p14="http://schemas.microsoft.com/office/powerpoint/2010/main" val="1343299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086A3F5C-E630-4A05-85A5-43893FE5D8DF}"/>
              </a:ext>
            </a:extLst>
          </p:cNvPr>
          <p:cNvSpPr>
            <a:spLocks noGrp="1"/>
          </p:cNvSpPr>
          <p:nvPr>
            <p:ph type="title"/>
          </p:nvPr>
        </p:nvSpPr>
        <p:spPr>
          <a:xfrm>
            <a:off x="366689" y="693916"/>
            <a:ext cx="4798743" cy="5262390"/>
          </a:xfrm>
        </p:spPr>
        <p:txBody>
          <a:bodyPr anchor="ctr">
            <a:normAutofit/>
          </a:bodyPr>
          <a:lstStyle/>
          <a:p>
            <a:pPr marL="742950" lvl="1" indent="-285750" algn="ctr">
              <a:spcBef>
                <a:spcPts val="2400"/>
              </a:spcBef>
              <a:spcAft>
                <a:spcPts val="600"/>
              </a:spcAft>
            </a:pPr>
            <a:r>
              <a:rPr lang="es-419" sz="4800" b="1" kern="0" dirty="0">
                <a:solidFill>
                  <a:schemeClr val="bg2"/>
                </a:solidFill>
                <a:effectLst/>
                <a:latin typeface="Arial" panose="020B0604020202020204" pitchFamily="34" charset="0"/>
              </a:rPr>
              <a:t>El sistema de tienda Online y Marketplace.</a:t>
            </a:r>
            <a:br>
              <a:rPr lang="es-PE" sz="4800" b="1" kern="0" dirty="0">
                <a:solidFill>
                  <a:schemeClr val="bg2"/>
                </a:solidFill>
                <a:effectLst/>
                <a:latin typeface="Arial" panose="020B0604020202020204" pitchFamily="34" charset="0"/>
              </a:rPr>
            </a:br>
            <a:endParaRPr lang="es-PE" sz="4800" dirty="0">
              <a:solidFill>
                <a:schemeClr val="bg2"/>
              </a:solidFill>
            </a:endParaRP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contenido 2">
            <a:extLst>
              <a:ext uri="{FF2B5EF4-FFF2-40B4-BE49-F238E27FC236}">
                <a16:creationId xmlns:a16="http://schemas.microsoft.com/office/drawing/2014/main" id="{6B2894BA-9E2F-4A43-A3C7-5669E99DC25F}"/>
              </a:ext>
            </a:extLst>
          </p:cNvPr>
          <p:cNvSpPr>
            <a:spLocks noGrp="1"/>
          </p:cNvSpPr>
          <p:nvPr>
            <p:ph idx="1"/>
          </p:nvPr>
        </p:nvSpPr>
        <p:spPr>
          <a:xfrm>
            <a:off x="5670208" y="383196"/>
            <a:ext cx="6293192" cy="6346077"/>
          </a:xfrm>
        </p:spPr>
        <p:txBody>
          <a:bodyPr anchor="ctr">
            <a:normAutofit/>
          </a:bodyPr>
          <a:lstStyle/>
          <a:p>
            <a:pPr marL="0" indent="0" algn="just">
              <a:buNone/>
            </a:pPr>
            <a:r>
              <a:rPr lang="es-PE" dirty="0">
                <a:solidFill>
                  <a:srgbClr val="000000"/>
                </a:solidFill>
                <a:effectLst/>
                <a:latin typeface="Arial" panose="020B0604020202020204" pitchFamily="34" charset="0"/>
                <a:ea typeface="Times New Roman" panose="02020603050405020304" pitchFamily="18" charset="0"/>
              </a:rPr>
              <a:t>EL Software de sistema de ventas está orientado a la Gestión de Empresas Comerciales, es un Software Práctico, Exacto y Seguro que le permitirá tener un mejor control a nuestra Empresa. Este se trata de una completa aplicación, para la gestión de clientes y productos, donde se incluye la posibilidad que el cliente pueda elegir el método de pago que desea recibir como constancia de su compra, la aplicación también puede realizar el registro de ventas de dichos productos.</a:t>
            </a:r>
          </a:p>
          <a:p>
            <a:pPr marL="0" indent="0">
              <a:buNone/>
            </a:pPr>
            <a:endParaRPr lang="es-419" sz="1800" b="1" kern="0" dirty="0">
              <a:effectLst/>
              <a:latin typeface="Arial" panose="020B0604020202020204" pitchFamily="34" charset="0"/>
            </a:endParaRPr>
          </a:p>
        </p:txBody>
      </p:sp>
    </p:spTree>
    <p:extLst>
      <p:ext uri="{BB962C8B-B14F-4D97-AF65-F5344CB8AC3E}">
        <p14:creationId xmlns:p14="http://schemas.microsoft.com/office/powerpoint/2010/main" val="1576561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5D9635-1C07-4147-816D-1585A064A1C1}"/>
              </a:ext>
            </a:extLst>
          </p:cNvPr>
          <p:cNvSpPr>
            <a:spLocks noGrp="1"/>
          </p:cNvSpPr>
          <p:nvPr>
            <p:ph type="title"/>
          </p:nvPr>
        </p:nvSpPr>
        <p:spPr/>
        <p:txBody>
          <a:bodyPr>
            <a:normAutofit fontScale="90000"/>
          </a:bodyPr>
          <a:lstStyle/>
          <a:p>
            <a:pPr marL="571500" indent="-571500">
              <a:buFont typeface="Wingdings" panose="05000000000000000000" pitchFamily="2" charset="2"/>
              <a:buChar char="Ø"/>
            </a:pPr>
            <a:r>
              <a:rPr lang="es-419" sz="3600" b="1" kern="0" dirty="0">
                <a:effectLst/>
                <a:latin typeface="Arial" panose="020B0604020202020204" pitchFamily="34" charset="0"/>
                <a:cs typeface="Arial" panose="020B0604020202020204" pitchFamily="34" charset="0"/>
              </a:rPr>
              <a:t>Pasos </a:t>
            </a:r>
            <a:r>
              <a:rPr lang="es-PE" sz="3600" b="1" dirty="0">
                <a:latin typeface="Arial" panose="020B0604020202020204" pitchFamily="34" charset="0"/>
                <a:cs typeface="Arial" panose="020B0604020202020204" pitchFamily="34" charset="0"/>
              </a:rPr>
              <a:t>para el proceso para Sistema de compra</a:t>
            </a:r>
            <a:br>
              <a:rPr lang="es-PE" dirty="0"/>
            </a:br>
            <a:br>
              <a:rPr lang="es-PE" sz="4400" b="1" kern="0" dirty="0">
                <a:effectLst/>
                <a:latin typeface="Arial" panose="020B0604020202020204" pitchFamily="34" charset="0"/>
              </a:rPr>
            </a:br>
            <a:endParaRPr lang="es-PE" dirty="0"/>
          </a:p>
        </p:txBody>
      </p:sp>
      <p:sp>
        <p:nvSpPr>
          <p:cNvPr id="3" name="Marcador de contenido 2">
            <a:extLst>
              <a:ext uri="{FF2B5EF4-FFF2-40B4-BE49-F238E27FC236}">
                <a16:creationId xmlns:a16="http://schemas.microsoft.com/office/drawing/2014/main" id="{4906C413-27DF-40A8-9A49-B4D04B28E2B7}"/>
              </a:ext>
            </a:extLst>
          </p:cNvPr>
          <p:cNvSpPr>
            <a:spLocks noGrp="1"/>
          </p:cNvSpPr>
          <p:nvPr>
            <p:ph idx="1"/>
          </p:nvPr>
        </p:nvSpPr>
        <p:spPr>
          <a:xfrm>
            <a:off x="2009163" y="1668432"/>
            <a:ext cx="9601200" cy="4856085"/>
          </a:xfrm>
        </p:spPr>
        <p:txBody>
          <a:bodyPr>
            <a:normAutofit lnSpcReduction="10000"/>
          </a:bodyPr>
          <a:lstStyle/>
          <a:p>
            <a:pPr lvl="0"/>
            <a:r>
              <a:rPr lang="es-PE" dirty="0"/>
              <a:t>paso 1: El usuario ingresa a la página web.</a:t>
            </a:r>
          </a:p>
          <a:p>
            <a:pPr lvl="0"/>
            <a:r>
              <a:rPr lang="es-PE" dirty="0"/>
              <a:t>paso 2: El usuario se inicia sesión e ingresa a la web de usuario </a:t>
            </a:r>
          </a:p>
          <a:p>
            <a:pPr lvl="0"/>
            <a:r>
              <a:rPr lang="es-PE" dirty="0"/>
              <a:t>paso 3: el usuario ingresa a la pestaña de productos donde se encuentra la sección de tienda web.</a:t>
            </a:r>
          </a:p>
          <a:p>
            <a:pPr lvl="0"/>
            <a:r>
              <a:rPr lang="es-PE" dirty="0"/>
              <a:t>paso 4: el usuario escoge los juguetes que va ordenar y se agrega al carrito de compras.</a:t>
            </a:r>
          </a:p>
          <a:p>
            <a:pPr lvl="0"/>
            <a:r>
              <a:rPr lang="es-PE" dirty="0"/>
              <a:t>paso 5: el usuario va a la pestaña carrito de compras y verifica la los productos agregados.</a:t>
            </a:r>
          </a:p>
          <a:p>
            <a:pPr lvl="0"/>
            <a:r>
              <a:rPr lang="es-PE" dirty="0"/>
              <a:t>paso 6: el usuario hace el realiza compra con el método de pago que desea el usuario.</a:t>
            </a:r>
          </a:p>
          <a:p>
            <a:pPr lvl="0"/>
            <a:r>
              <a:rPr lang="es-PE" dirty="0"/>
              <a:t>paso 7: el usuario verifica la da a comprar el producto y regresa a la pestaña principal.</a:t>
            </a:r>
          </a:p>
          <a:p>
            <a:pPr lvl="0"/>
            <a:r>
              <a:rPr lang="es-PE" dirty="0"/>
              <a:t>paso 8: en caso quiera seguir comprando regresa al paso 3, si no, se cierra sesión y sale de su cuenta.</a:t>
            </a:r>
          </a:p>
        </p:txBody>
      </p:sp>
    </p:spTree>
    <p:extLst>
      <p:ext uri="{BB962C8B-B14F-4D97-AF65-F5344CB8AC3E}">
        <p14:creationId xmlns:p14="http://schemas.microsoft.com/office/powerpoint/2010/main" val="3539894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30">
          <a:fgClr>
            <a:schemeClr val="accent6">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B36BA0-A774-4AE8-A910-5D26AE52E78B}"/>
              </a:ext>
            </a:extLst>
          </p:cNvPr>
          <p:cNvSpPr>
            <a:spLocks noGrp="1"/>
          </p:cNvSpPr>
          <p:nvPr>
            <p:ph type="title"/>
          </p:nvPr>
        </p:nvSpPr>
        <p:spPr/>
        <p:txBody>
          <a:bodyPr/>
          <a:lstStyle/>
          <a:p>
            <a:r>
              <a:rPr lang="es-PE" dirty="0"/>
              <a:t>Diagrama de flujo </a:t>
            </a:r>
          </a:p>
        </p:txBody>
      </p:sp>
      <p:pic>
        <p:nvPicPr>
          <p:cNvPr id="4" name="Imagen 3">
            <a:extLst>
              <a:ext uri="{FF2B5EF4-FFF2-40B4-BE49-F238E27FC236}">
                <a16:creationId xmlns:a16="http://schemas.microsoft.com/office/drawing/2014/main" id="{08FF60B3-F9A3-4FB7-8C86-89B09014CBD8}"/>
              </a:ext>
            </a:extLst>
          </p:cNvPr>
          <p:cNvPicPr>
            <a:picLocks noChangeAspect="1"/>
          </p:cNvPicPr>
          <p:nvPr/>
        </p:nvPicPr>
        <p:blipFill rotWithShape="1">
          <a:blip r:embed="rId2">
            <a:extLst>
              <a:ext uri="{28A0092B-C50C-407E-A947-70E740481C1C}">
                <a14:useLocalDpi xmlns:a14="http://schemas.microsoft.com/office/drawing/2010/main" val="0"/>
              </a:ext>
            </a:extLst>
          </a:blip>
          <a:srcRect l="10965" t="27543" r="3810" b="22246"/>
          <a:stretch/>
        </p:blipFill>
        <p:spPr bwMode="auto">
          <a:xfrm>
            <a:off x="1371600" y="1590675"/>
            <a:ext cx="10229849" cy="5038725"/>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151808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B11BAC48-F4C4-46FB-96DC-423C381AC284}"/>
              </a:ext>
            </a:extLst>
          </p:cNvPr>
          <p:cNvSpPr>
            <a:spLocks noGrp="1"/>
          </p:cNvSpPr>
          <p:nvPr>
            <p:ph type="title"/>
          </p:nvPr>
        </p:nvSpPr>
        <p:spPr>
          <a:xfrm>
            <a:off x="826626" y="3727361"/>
            <a:ext cx="2657979" cy="1025525"/>
          </a:xfrm>
        </p:spPr>
        <p:txBody>
          <a:bodyPr rtlCol="0"/>
          <a:lstStyle/>
          <a:p>
            <a:pPr rtl="0"/>
            <a:r>
              <a:rPr lang="es-ES" dirty="0"/>
              <a:t>Agenda </a:t>
            </a:r>
          </a:p>
        </p:txBody>
      </p:sp>
      <p:sp>
        <p:nvSpPr>
          <p:cNvPr id="36" name="Marcador de texto 35">
            <a:extLst>
              <a:ext uri="{FF2B5EF4-FFF2-40B4-BE49-F238E27FC236}">
                <a16:creationId xmlns:a16="http://schemas.microsoft.com/office/drawing/2014/main" id="{0391FA66-BCDC-4C12-B812-A0DEE14539EE}"/>
              </a:ext>
            </a:extLst>
          </p:cNvPr>
          <p:cNvSpPr>
            <a:spLocks noGrp="1"/>
          </p:cNvSpPr>
          <p:nvPr>
            <p:ph type="body" sz="quarter" idx="11"/>
          </p:nvPr>
        </p:nvSpPr>
        <p:spPr>
          <a:xfrm>
            <a:off x="3557588" y="1144920"/>
            <a:ext cx="3455163" cy="869180"/>
          </a:xfrm>
        </p:spPr>
        <p:txBody>
          <a:bodyPr rtlCol="0">
            <a:normAutofit fontScale="40000" lnSpcReduction="20000"/>
          </a:bodyPr>
          <a:lstStyle/>
          <a:p>
            <a:pPr rtl="0"/>
            <a:endParaRPr lang="es-ES" dirty="0"/>
          </a:p>
          <a:p>
            <a:pPr rtl="0"/>
            <a:r>
              <a:rPr lang="es-ES" sz="3400" b="1" dirty="0">
                <a:solidFill>
                  <a:schemeClr val="accent4">
                    <a:lumMod val="50000"/>
                  </a:schemeClr>
                </a:solidFill>
              </a:rPr>
              <a:t>CAPÍTULO I</a:t>
            </a:r>
          </a:p>
          <a:p>
            <a:r>
              <a:rPr lang="es-PE" sz="3400" b="1" dirty="0">
                <a:solidFill>
                  <a:schemeClr val="accent4">
                    <a:lumMod val="50000"/>
                  </a:schemeClr>
                </a:solidFill>
                <a:effectLst/>
                <a:ea typeface="Calibri" panose="020F0502020204030204" pitchFamily="34" charset="0"/>
                <a:cs typeface="Times New Roman" panose="02020603050405020304" pitchFamily="18" charset="0"/>
              </a:rPr>
              <a:t>1</a:t>
            </a:r>
            <a:r>
              <a:rPr lang="es-PE" sz="3400" b="1" dirty="0">
                <a:solidFill>
                  <a:schemeClr val="accent4">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s-PE" sz="3400" b="1" dirty="0">
                <a:solidFill>
                  <a:schemeClr val="accent4">
                    <a:lumMod val="50000"/>
                  </a:schemeClr>
                </a:solidFill>
                <a:effectLst/>
                <a:ea typeface="Calibri" panose="020F0502020204030204" pitchFamily="34" charset="0"/>
                <a:cs typeface="Times New Roman" panose="02020603050405020304" pitchFamily="18" charset="0"/>
              </a:rPr>
              <a:t>ASPECTOS GENERALES</a:t>
            </a:r>
          </a:p>
          <a:p>
            <a:pPr rtl="0"/>
            <a:endParaRPr lang="es-ES" dirty="0"/>
          </a:p>
          <a:p>
            <a:pPr rtl="0"/>
            <a:endParaRPr lang="es-ES" dirty="0"/>
          </a:p>
        </p:txBody>
      </p:sp>
      <p:sp>
        <p:nvSpPr>
          <p:cNvPr id="35" name="Marcador de texto 34">
            <a:extLst>
              <a:ext uri="{FF2B5EF4-FFF2-40B4-BE49-F238E27FC236}">
                <a16:creationId xmlns:a16="http://schemas.microsoft.com/office/drawing/2014/main" id="{ADE35233-6DEE-4B97-AFFB-06DE78443B4A}"/>
              </a:ext>
            </a:extLst>
          </p:cNvPr>
          <p:cNvSpPr>
            <a:spLocks noGrp="1"/>
          </p:cNvSpPr>
          <p:nvPr>
            <p:ph type="body" sz="quarter" idx="13"/>
          </p:nvPr>
        </p:nvSpPr>
        <p:spPr>
          <a:xfrm>
            <a:off x="3484605" y="2511588"/>
            <a:ext cx="4294206" cy="755650"/>
          </a:xfrm>
        </p:spPr>
        <p:txBody>
          <a:bodyPr rtlCol="0">
            <a:normAutofit/>
          </a:bodyPr>
          <a:lstStyle/>
          <a:p>
            <a:pPr rtl="0"/>
            <a:r>
              <a:rPr lang="es-ES" sz="2000" b="1" dirty="0">
                <a:solidFill>
                  <a:schemeClr val="accent4">
                    <a:lumMod val="50000"/>
                  </a:schemeClr>
                </a:solidFill>
              </a:rPr>
              <a:t>CAPÍTULO II</a:t>
            </a:r>
          </a:p>
          <a:p>
            <a:pPr rtl="0"/>
            <a:r>
              <a:rPr lang="es-ES" sz="2000" b="1" dirty="0">
                <a:solidFill>
                  <a:schemeClr val="accent4">
                    <a:lumMod val="50000"/>
                  </a:schemeClr>
                </a:solidFill>
              </a:rPr>
              <a:t>2. MARCO TEORÍCO</a:t>
            </a:r>
          </a:p>
        </p:txBody>
      </p:sp>
      <p:sp>
        <p:nvSpPr>
          <p:cNvPr id="34" name="Marcador de texto 33">
            <a:extLst>
              <a:ext uri="{FF2B5EF4-FFF2-40B4-BE49-F238E27FC236}">
                <a16:creationId xmlns:a16="http://schemas.microsoft.com/office/drawing/2014/main" id="{187271B6-523F-4DCD-A006-84BF4C0C784C}"/>
              </a:ext>
            </a:extLst>
          </p:cNvPr>
          <p:cNvSpPr>
            <a:spLocks noGrp="1"/>
          </p:cNvSpPr>
          <p:nvPr>
            <p:ph type="body" sz="quarter" idx="14"/>
          </p:nvPr>
        </p:nvSpPr>
        <p:spPr>
          <a:xfrm>
            <a:off x="3484605" y="3808666"/>
            <a:ext cx="4294206" cy="755650"/>
          </a:xfrm>
        </p:spPr>
        <p:txBody>
          <a:bodyPr rtlCol="0">
            <a:normAutofit/>
          </a:bodyPr>
          <a:lstStyle/>
          <a:p>
            <a:pPr rtl="0"/>
            <a:r>
              <a:rPr lang="es-ES" sz="1800" b="1" dirty="0">
                <a:solidFill>
                  <a:schemeClr val="accent4">
                    <a:lumMod val="50000"/>
                  </a:schemeClr>
                </a:solidFill>
              </a:rPr>
              <a:t>CAPÍTULO III</a:t>
            </a:r>
          </a:p>
          <a:p>
            <a:pPr rtl="0"/>
            <a:r>
              <a:rPr lang="es-ES" sz="1800" b="1" dirty="0">
                <a:solidFill>
                  <a:schemeClr val="accent4">
                    <a:lumMod val="50000"/>
                  </a:schemeClr>
                </a:solidFill>
              </a:rPr>
              <a:t>3. DESARROLLO DE LA SOLUCIÓN</a:t>
            </a:r>
          </a:p>
        </p:txBody>
      </p:sp>
      <p:sp>
        <p:nvSpPr>
          <p:cNvPr id="33" name="Marcador de texto 32">
            <a:extLst>
              <a:ext uri="{FF2B5EF4-FFF2-40B4-BE49-F238E27FC236}">
                <a16:creationId xmlns:a16="http://schemas.microsoft.com/office/drawing/2014/main" id="{F23411C8-1DB7-46A1-A6DC-41EACD30ED57}"/>
              </a:ext>
            </a:extLst>
          </p:cNvPr>
          <p:cNvSpPr>
            <a:spLocks noGrp="1"/>
          </p:cNvSpPr>
          <p:nvPr>
            <p:ph type="body" sz="quarter" idx="15"/>
          </p:nvPr>
        </p:nvSpPr>
        <p:spPr>
          <a:xfrm>
            <a:off x="3557588" y="5131395"/>
            <a:ext cx="4294206" cy="755650"/>
          </a:xfrm>
        </p:spPr>
        <p:txBody>
          <a:bodyPr rtlCol="0">
            <a:normAutofit/>
          </a:bodyPr>
          <a:lstStyle/>
          <a:p>
            <a:pPr rtl="0"/>
            <a:r>
              <a:rPr lang="es-ES" sz="1800" b="1" dirty="0">
                <a:solidFill>
                  <a:schemeClr val="accent4">
                    <a:lumMod val="50000"/>
                  </a:schemeClr>
                </a:solidFill>
              </a:rPr>
              <a:t>CAPÍTULO IV</a:t>
            </a:r>
          </a:p>
          <a:p>
            <a:pPr rtl="0"/>
            <a:r>
              <a:rPr lang="es-ES" sz="1800" b="1" dirty="0">
                <a:solidFill>
                  <a:schemeClr val="accent4">
                    <a:lumMod val="50000"/>
                  </a:schemeClr>
                </a:solidFill>
              </a:rPr>
              <a:t>4. RESULTADOS</a:t>
            </a:r>
          </a:p>
        </p:txBody>
      </p:sp>
      <p:pic>
        <p:nvPicPr>
          <p:cNvPr id="12" name="Marcador de posición de imagen 11" title="Decorativo"/>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a:xfrm flipH="1">
            <a:off x="8634413" y="812800"/>
            <a:ext cx="3557587" cy="5232400"/>
          </a:xfrm>
        </p:spPr>
      </p:pic>
    </p:spTree>
    <p:extLst>
      <p:ext uri="{BB962C8B-B14F-4D97-AF65-F5344CB8AC3E}">
        <p14:creationId xmlns:p14="http://schemas.microsoft.com/office/powerpoint/2010/main" val="2130115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096000" y="1402674"/>
            <a:ext cx="5607908" cy="3625542"/>
          </a:xfrm>
        </p:spPr>
        <p:txBody>
          <a:bodyPr vert="horz" lIns="91440" tIns="45720" rIns="91440" bIns="45720" rtlCol="0" anchor="b">
            <a:normAutofit fontScale="90000"/>
          </a:bodyPr>
          <a:lstStyle/>
          <a:p>
            <a:pPr algn="ctr"/>
            <a:r>
              <a:rPr lang="en-US" sz="7000" cap="all" dirty="0">
                <a:solidFill>
                  <a:srgbClr val="FFFF00"/>
                </a:solidFill>
              </a:rPr>
              <a:t>CAPÍTULO III</a:t>
            </a:r>
            <a:br>
              <a:rPr lang="en-US" sz="7000" cap="all" dirty="0">
                <a:solidFill>
                  <a:srgbClr val="FFFF00"/>
                </a:solidFill>
              </a:rPr>
            </a:br>
            <a:r>
              <a:rPr lang="es-419" sz="7000" cap="all" dirty="0"/>
              <a:t>DESARROLLO DE LA SOLUCIÓN</a:t>
            </a:r>
            <a:endParaRPr lang="en-US" sz="7000" cap="all" dirty="0"/>
          </a:p>
        </p:txBody>
      </p:sp>
    </p:spTree>
    <p:extLst>
      <p:ext uri="{BB962C8B-B14F-4D97-AF65-F5344CB8AC3E}">
        <p14:creationId xmlns:p14="http://schemas.microsoft.com/office/powerpoint/2010/main" val="364769017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40">
          <a:fgClr>
            <a:schemeClr val="accent2">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8EBA66-F38F-4EA4-8D47-84A6C676CD68}"/>
              </a:ext>
            </a:extLst>
          </p:cNvPr>
          <p:cNvSpPr>
            <a:spLocks noGrp="1"/>
          </p:cNvSpPr>
          <p:nvPr>
            <p:ph type="title"/>
          </p:nvPr>
        </p:nvSpPr>
        <p:spPr>
          <a:xfrm>
            <a:off x="1449503" y="2769328"/>
            <a:ext cx="3643313" cy="381000"/>
          </a:xfrm>
        </p:spPr>
        <p:txBody>
          <a:bodyPr>
            <a:normAutofit fontScale="90000"/>
          </a:bodyPr>
          <a:lstStyle/>
          <a:p>
            <a:r>
              <a:rPr lang="es-419" sz="2700" b="1" kern="0" dirty="0">
                <a:effectLst/>
                <a:latin typeface="Arial" panose="020B0604020202020204" pitchFamily="34" charset="0"/>
              </a:rPr>
              <a:t>Diagrama de clases</a:t>
            </a:r>
            <a:br>
              <a:rPr lang="es-PE" sz="1800" b="1" kern="0" dirty="0">
                <a:effectLst/>
                <a:latin typeface="Arial" panose="020B0604020202020204" pitchFamily="34" charset="0"/>
              </a:rPr>
            </a:br>
            <a:endParaRPr lang="es-PE" dirty="0"/>
          </a:p>
        </p:txBody>
      </p:sp>
      <p:pic>
        <p:nvPicPr>
          <p:cNvPr id="4" name="Imagen 3">
            <a:extLst>
              <a:ext uri="{FF2B5EF4-FFF2-40B4-BE49-F238E27FC236}">
                <a16:creationId xmlns:a16="http://schemas.microsoft.com/office/drawing/2014/main" id="{EC00DBE2-4FCB-46B3-B6CA-02FDDAA663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90782" y="113138"/>
            <a:ext cx="6112254" cy="66317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98263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4B4A5B-93B2-4060-867B-FD24A463C712}"/>
              </a:ext>
            </a:extLst>
          </p:cNvPr>
          <p:cNvSpPr>
            <a:spLocks noGrp="1"/>
          </p:cNvSpPr>
          <p:nvPr>
            <p:ph type="title"/>
          </p:nvPr>
        </p:nvSpPr>
        <p:spPr/>
        <p:txBody>
          <a:bodyPr/>
          <a:lstStyle/>
          <a:p>
            <a:r>
              <a:rPr lang="es-PE" dirty="0"/>
              <a:t>Modelamiento de Base de Datos </a:t>
            </a:r>
          </a:p>
        </p:txBody>
      </p:sp>
      <p:pic>
        <p:nvPicPr>
          <p:cNvPr id="4" name="Imagen 3">
            <a:extLst>
              <a:ext uri="{FF2B5EF4-FFF2-40B4-BE49-F238E27FC236}">
                <a16:creationId xmlns:a16="http://schemas.microsoft.com/office/drawing/2014/main" id="{A56A2818-B32D-40B6-A05D-F6FA3A1039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1638300"/>
            <a:ext cx="10172700" cy="45339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78511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0E976-196E-4EF2-A40B-02977DE0AF31}"/>
              </a:ext>
            </a:extLst>
          </p:cNvPr>
          <p:cNvSpPr>
            <a:spLocks noGrp="1"/>
          </p:cNvSpPr>
          <p:nvPr>
            <p:ph type="title"/>
          </p:nvPr>
        </p:nvSpPr>
        <p:spPr>
          <a:xfrm>
            <a:off x="1371600" y="685800"/>
            <a:ext cx="9601200" cy="867792"/>
          </a:xfrm>
        </p:spPr>
        <p:txBody>
          <a:bodyPr>
            <a:normAutofit fontScale="90000"/>
          </a:bodyPr>
          <a:lstStyle/>
          <a:p>
            <a:r>
              <a:rPr lang="es-419" sz="4900" b="1" kern="0" dirty="0">
                <a:effectLst/>
                <a:latin typeface="Arial" panose="020B0604020202020204" pitchFamily="34" charset="0"/>
              </a:rPr>
              <a:t>Entorno visual de los formularios</a:t>
            </a:r>
            <a:br>
              <a:rPr lang="es-PE" sz="1800" b="1" kern="0" dirty="0">
                <a:effectLst/>
                <a:latin typeface="Arial" panose="020B0604020202020204" pitchFamily="34" charset="0"/>
              </a:rPr>
            </a:br>
            <a:endParaRPr lang="es-PE" dirty="0"/>
          </a:p>
        </p:txBody>
      </p:sp>
      <p:sp>
        <p:nvSpPr>
          <p:cNvPr id="5" name="CuadroTexto 4">
            <a:extLst>
              <a:ext uri="{FF2B5EF4-FFF2-40B4-BE49-F238E27FC236}">
                <a16:creationId xmlns:a16="http://schemas.microsoft.com/office/drawing/2014/main" id="{91C4DB66-39AA-4D1F-A3AB-935FEC195A03}"/>
              </a:ext>
            </a:extLst>
          </p:cNvPr>
          <p:cNvSpPr txBox="1"/>
          <p:nvPr/>
        </p:nvSpPr>
        <p:spPr>
          <a:xfrm>
            <a:off x="1647934" y="1346582"/>
            <a:ext cx="1500188"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Home</a:t>
            </a:r>
            <a:r>
              <a:rPr lang="es-PE" dirty="0"/>
              <a:t> </a:t>
            </a:r>
          </a:p>
        </p:txBody>
      </p:sp>
      <p:pic>
        <p:nvPicPr>
          <p:cNvPr id="6" name="Imagen 5">
            <a:extLst>
              <a:ext uri="{FF2B5EF4-FFF2-40B4-BE49-F238E27FC236}">
                <a16:creationId xmlns:a16="http://schemas.microsoft.com/office/drawing/2014/main" id="{2C7B3E71-6112-4645-B8A6-1F7E444351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68252" y="1709868"/>
            <a:ext cx="7183095" cy="48587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4686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CDA5EDEE-3DD9-4179-83E4-C2EC0E4269CE}"/>
              </a:ext>
            </a:extLst>
          </p:cNvPr>
          <p:cNvSpPr txBox="1"/>
          <p:nvPr/>
        </p:nvSpPr>
        <p:spPr>
          <a:xfrm>
            <a:off x="2412182" y="476250"/>
            <a:ext cx="2502717"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Productos </a:t>
            </a:r>
            <a:r>
              <a:rPr lang="es-PE" dirty="0"/>
              <a:t> </a:t>
            </a:r>
          </a:p>
        </p:txBody>
      </p:sp>
      <p:pic>
        <p:nvPicPr>
          <p:cNvPr id="5" name="Imagen 4">
            <a:extLst>
              <a:ext uri="{FF2B5EF4-FFF2-40B4-BE49-F238E27FC236}">
                <a16:creationId xmlns:a16="http://schemas.microsoft.com/office/drawing/2014/main" id="{5BE28CA2-F46A-4E33-8B98-8CF07991F2F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90974" y="1275737"/>
            <a:ext cx="7735874" cy="51060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52704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CC6DFD2F-01BF-4031-99D5-79A43337C1F9}"/>
              </a:ext>
            </a:extLst>
          </p:cNvPr>
          <p:cNvSpPr txBox="1"/>
          <p:nvPr/>
        </p:nvSpPr>
        <p:spPr>
          <a:xfrm>
            <a:off x="2412182" y="476250"/>
            <a:ext cx="4068517"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Carrito de compras </a:t>
            </a:r>
            <a:r>
              <a:rPr lang="es-PE" dirty="0"/>
              <a:t> </a:t>
            </a:r>
          </a:p>
        </p:txBody>
      </p:sp>
      <p:pic>
        <p:nvPicPr>
          <p:cNvPr id="5" name="Imagen 4">
            <a:extLst>
              <a:ext uri="{FF2B5EF4-FFF2-40B4-BE49-F238E27FC236}">
                <a16:creationId xmlns:a16="http://schemas.microsoft.com/office/drawing/2014/main" id="{81A43F76-4C6E-4063-A58B-AA92127F822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90304" y="1487195"/>
            <a:ext cx="8222435" cy="5010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51545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E61B8D7-8793-44B2-ABC6-60C7B2118D69}"/>
              </a:ext>
            </a:extLst>
          </p:cNvPr>
          <p:cNvSpPr txBox="1"/>
          <p:nvPr/>
        </p:nvSpPr>
        <p:spPr>
          <a:xfrm>
            <a:off x="2412182" y="476250"/>
            <a:ext cx="2017775"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Registro</a:t>
            </a:r>
          </a:p>
        </p:txBody>
      </p:sp>
      <p:pic>
        <p:nvPicPr>
          <p:cNvPr id="6" name="Imagen 5">
            <a:extLst>
              <a:ext uri="{FF2B5EF4-FFF2-40B4-BE49-F238E27FC236}">
                <a16:creationId xmlns:a16="http://schemas.microsoft.com/office/drawing/2014/main" id="{3A7FB154-8DC5-4151-829A-52F638BD4EE2}"/>
              </a:ext>
            </a:extLst>
          </p:cNvPr>
          <p:cNvPicPr/>
          <p:nvPr/>
        </p:nvPicPr>
        <p:blipFill rotWithShape="1">
          <a:blip r:embed="rId2">
            <a:extLst>
              <a:ext uri="{28A0092B-C50C-407E-A947-70E740481C1C}">
                <a14:useLocalDpi xmlns:a14="http://schemas.microsoft.com/office/drawing/2010/main" val="0"/>
              </a:ext>
            </a:extLst>
          </a:blip>
          <a:srcRect t="2247" b="8314"/>
          <a:stretch/>
        </p:blipFill>
        <p:spPr bwMode="auto">
          <a:xfrm>
            <a:off x="2412182" y="1298632"/>
            <a:ext cx="7841304" cy="5236391"/>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617959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92DC832-2F43-46EC-801B-5036BE7B10B3}"/>
              </a:ext>
            </a:extLst>
          </p:cNvPr>
          <p:cNvSpPr txBox="1"/>
          <p:nvPr/>
        </p:nvSpPr>
        <p:spPr>
          <a:xfrm>
            <a:off x="2321463" y="476905"/>
            <a:ext cx="2017775"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err="1"/>
              <a:t>Login</a:t>
            </a:r>
            <a:r>
              <a:rPr lang="es-PE" sz="2800" dirty="0"/>
              <a:t> </a:t>
            </a:r>
          </a:p>
        </p:txBody>
      </p:sp>
      <p:pic>
        <p:nvPicPr>
          <p:cNvPr id="6" name="Imagen 5">
            <a:extLst>
              <a:ext uri="{FF2B5EF4-FFF2-40B4-BE49-F238E27FC236}">
                <a16:creationId xmlns:a16="http://schemas.microsoft.com/office/drawing/2014/main" id="{F260348F-0640-436F-8A3B-F5C0E8EF77FF}"/>
              </a:ext>
            </a:extLst>
          </p:cNvPr>
          <p:cNvPicPr/>
          <p:nvPr/>
        </p:nvPicPr>
        <p:blipFill rotWithShape="1">
          <a:blip r:embed="rId2">
            <a:extLst>
              <a:ext uri="{28A0092B-C50C-407E-A947-70E740481C1C}">
                <a14:useLocalDpi xmlns:a14="http://schemas.microsoft.com/office/drawing/2010/main" val="0"/>
              </a:ext>
            </a:extLst>
          </a:blip>
          <a:srcRect l="17109" r="28737" b="30769"/>
          <a:stretch/>
        </p:blipFill>
        <p:spPr bwMode="auto">
          <a:xfrm>
            <a:off x="2666027" y="1338088"/>
            <a:ext cx="7350428" cy="5040910"/>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672061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992EE89B-1E5B-406B-8DEE-3AB5630065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0EE7987-19A1-4817-8CD6-E5FEF9C4FB74}"/>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7200" cap="all"/>
              <a:t>Código fuente </a:t>
            </a:r>
          </a:p>
        </p:txBody>
      </p:sp>
      <p:sp>
        <p:nvSpPr>
          <p:cNvPr id="15" name="Freeform 6">
            <a:extLst>
              <a:ext uri="{FF2B5EF4-FFF2-40B4-BE49-F238E27FC236}">
                <a16:creationId xmlns:a16="http://schemas.microsoft.com/office/drawing/2014/main" id="{3EF1730D-C088-41F4-80BD-A7B56469A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7BB4F96C-BA00-4CC8-BE7E-12D8C4EC8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Imagen 3">
            <a:extLst>
              <a:ext uri="{FF2B5EF4-FFF2-40B4-BE49-F238E27FC236}">
                <a16:creationId xmlns:a16="http://schemas.microsoft.com/office/drawing/2014/main" id="{FB90E67A-A4D0-4C26-830A-12E369B45EB4}"/>
              </a:ext>
            </a:extLst>
          </p:cNvPr>
          <p:cNvPicPr>
            <a:picLocks noChangeAspect="1"/>
          </p:cNvPicPr>
          <p:nvPr/>
        </p:nvPicPr>
        <p:blipFill rotWithShape="1">
          <a:blip r:embed="rId2">
            <a:extLst>
              <a:ext uri="{28A0092B-C50C-407E-A947-70E740481C1C}">
                <a14:useLocalDpi xmlns:a14="http://schemas.microsoft.com/office/drawing/2010/main" val="0"/>
              </a:ext>
            </a:extLst>
          </a:blip>
          <a:srcRect l="19673" t="14606" r="42422" b="29104"/>
          <a:stretch/>
        </p:blipFill>
        <p:spPr bwMode="auto">
          <a:xfrm>
            <a:off x="1589599" y="1340841"/>
            <a:ext cx="5238069" cy="437551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89646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95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301C85AE-74B2-45FA-ABFC-2FF506B56960}"/>
              </a:ext>
            </a:extLst>
          </p:cNvPr>
          <p:cNvPicPr>
            <a:picLocks noChangeAspect="1"/>
          </p:cNvPicPr>
          <p:nvPr/>
        </p:nvPicPr>
        <p:blipFill rotWithShape="1">
          <a:blip r:embed="rId2">
            <a:extLst>
              <a:ext uri="{28A0092B-C50C-407E-A947-70E740481C1C}">
                <a14:useLocalDpi xmlns:a14="http://schemas.microsoft.com/office/drawing/2010/main" val="0"/>
              </a:ext>
            </a:extLst>
          </a:blip>
          <a:srcRect l="21573" t="12986" r="32788" b="22987"/>
          <a:stretch/>
        </p:blipFill>
        <p:spPr bwMode="auto">
          <a:xfrm>
            <a:off x="2764616" y="800100"/>
            <a:ext cx="6662769" cy="5257801"/>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155543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5"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138004" y="1480930"/>
            <a:ext cx="5607908" cy="3254321"/>
          </a:xfrm>
        </p:spPr>
        <p:txBody>
          <a:bodyPr vert="horz" lIns="91440" tIns="45720" rIns="91440" bIns="45720" rtlCol="0" anchor="b">
            <a:normAutofit/>
          </a:bodyPr>
          <a:lstStyle/>
          <a:p>
            <a:r>
              <a:rPr lang="en-US" sz="7000" cap="all" dirty="0">
                <a:solidFill>
                  <a:srgbClr val="FFFF00"/>
                </a:solidFill>
              </a:rPr>
              <a:t>CAPÍTULO I</a:t>
            </a:r>
            <a:br>
              <a:rPr lang="en-US" sz="7000" cap="all" dirty="0">
                <a:solidFill>
                  <a:srgbClr val="FFFF00"/>
                </a:solidFill>
              </a:rPr>
            </a:br>
            <a:endParaRPr lang="en-US" sz="7000" cap="all" dirty="0">
              <a:solidFill>
                <a:srgbClr val="FFFF00"/>
              </a:solidFill>
            </a:endParaRPr>
          </a:p>
        </p:txBody>
      </p:sp>
    </p:spTree>
    <p:extLst>
      <p:ext uri="{BB962C8B-B14F-4D97-AF65-F5344CB8AC3E}">
        <p14:creationId xmlns:p14="http://schemas.microsoft.com/office/powerpoint/2010/main" val="402380289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096000" y="1402674"/>
            <a:ext cx="5607908" cy="3551066"/>
          </a:xfrm>
        </p:spPr>
        <p:txBody>
          <a:bodyPr vert="horz" lIns="91440" tIns="45720" rIns="91440" bIns="45720" rtlCol="0" anchor="b">
            <a:normAutofit fontScale="90000"/>
          </a:bodyPr>
          <a:lstStyle/>
          <a:p>
            <a:pPr algn="ctr"/>
            <a:r>
              <a:rPr lang="en-US" sz="7000" cap="all" dirty="0">
                <a:solidFill>
                  <a:srgbClr val="FFFF00"/>
                </a:solidFill>
              </a:rPr>
              <a:t>CAPÍTULO Iv</a:t>
            </a:r>
            <a:br>
              <a:rPr lang="en-US" sz="7000" cap="all" dirty="0">
                <a:solidFill>
                  <a:srgbClr val="FFFF00"/>
                </a:solidFill>
              </a:rPr>
            </a:br>
            <a:r>
              <a:rPr lang="es-419" sz="7000" cap="all" dirty="0"/>
              <a:t>RESULTADOS de la encuesta</a:t>
            </a:r>
            <a:endParaRPr lang="en-US" sz="7000" cap="all" dirty="0"/>
          </a:p>
        </p:txBody>
      </p:sp>
    </p:spTree>
    <p:extLst>
      <p:ext uri="{BB962C8B-B14F-4D97-AF65-F5344CB8AC3E}">
        <p14:creationId xmlns:p14="http://schemas.microsoft.com/office/powerpoint/2010/main" val="3932491827"/>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4EB91D3-3C30-463F-8013-22F3182990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7290085" y="2200275"/>
            <a:ext cx="5715000" cy="4657725"/>
          </a:xfrm>
          <a:prstGeom prst="rect">
            <a:avLst/>
          </a:prstGeom>
        </p:spPr>
      </p:pic>
      <p:sp>
        <p:nvSpPr>
          <p:cNvPr id="2" name="Título 1">
            <a:extLst>
              <a:ext uri="{FF2B5EF4-FFF2-40B4-BE49-F238E27FC236}">
                <a16:creationId xmlns:a16="http://schemas.microsoft.com/office/drawing/2014/main" id="{68D24AD7-5BCD-4E63-B0A5-27FC98A52A94}"/>
              </a:ext>
            </a:extLst>
          </p:cNvPr>
          <p:cNvSpPr>
            <a:spLocks noGrp="1"/>
          </p:cNvSpPr>
          <p:nvPr>
            <p:ph type="title"/>
          </p:nvPr>
        </p:nvSpPr>
        <p:spPr>
          <a:xfrm>
            <a:off x="1251678" y="382385"/>
            <a:ext cx="3857217" cy="792074"/>
          </a:xfrm>
        </p:spPr>
        <p:txBody>
          <a:bodyPr>
            <a:normAutofit/>
          </a:bodyPr>
          <a:lstStyle/>
          <a:p>
            <a:r>
              <a:rPr lang="es-PE" sz="5000" dirty="0"/>
              <a:t>Encuesta</a:t>
            </a:r>
          </a:p>
        </p:txBody>
      </p:sp>
      <p:sp>
        <p:nvSpPr>
          <p:cNvPr id="4" name="Rectangle 2">
            <a:extLst>
              <a:ext uri="{FF2B5EF4-FFF2-40B4-BE49-F238E27FC236}">
                <a16:creationId xmlns:a16="http://schemas.microsoft.com/office/drawing/2014/main" id="{70C43019-0E90-48D4-8301-128ABE941CD0}"/>
              </a:ext>
            </a:extLst>
          </p:cNvPr>
          <p:cNvSpPr>
            <a:spLocks noChangeArrowheads="1"/>
          </p:cNvSpPr>
          <p:nvPr/>
        </p:nvSpPr>
        <p:spPr bwMode="auto">
          <a:xfrm>
            <a:off x="2212934" y="1275373"/>
            <a:ext cx="5993098"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s-MX" b="1" dirty="0"/>
              <a:t>La población</a:t>
            </a:r>
          </a:p>
          <a:p>
            <a:r>
              <a:rPr lang="es-MX" dirty="0"/>
              <a:t>La población de la investigación está compuesta público personas que buscan   productos especializados para niños con alguna discapacidad. </a:t>
            </a:r>
            <a:endPar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mn-cs"/>
              </a:rPr>
              <a:t>La muestra: </a:t>
            </a:r>
            <a:r>
              <a:rPr kumimoji="0" 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mn-cs"/>
              </a:rPr>
              <a:t>15 personas. </a:t>
            </a:r>
            <a:endPar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PE" altLang="es-PE" sz="1200" b="1"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BE75BCA4-891D-4917-8A85-67B55E34AE30}"/>
              </a:ext>
            </a:extLst>
          </p:cNvPr>
          <p:cNvSpPr/>
          <p:nvPr/>
        </p:nvSpPr>
        <p:spPr>
          <a:xfrm>
            <a:off x="8218977" y="1483121"/>
            <a:ext cx="3500443" cy="1703030"/>
          </a:xfrm>
          <a:prstGeom prst="rect">
            <a:avLst/>
          </a:prstGeom>
        </p:spPr>
        <p:txBody>
          <a:bodyPr wrap="square">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s-PE" altLang="es-PE" sz="1800" b="1" i="0" u="none" strike="noStrike" kern="1200" cap="none" spc="0" normalizeH="0" baseline="0" noProof="0" dirty="0">
                <a:ln>
                  <a:noFill/>
                </a:ln>
                <a:solidFill>
                  <a:srgbClr val="1F1F26"/>
                </a:solidFill>
                <a:effectLst/>
                <a:uLnTx/>
                <a:uFillTx/>
                <a:latin typeface="Arial" panose="020B0604020202020204" pitchFamily="34" charset="0"/>
                <a:ea typeface="Calibri" panose="020F0502020204030204" pitchFamily="34" charset="0"/>
                <a:cs typeface="Arial" panose="020B0604020202020204" pitchFamily="34" charset="0"/>
              </a:rPr>
              <a:t>UTILIDAD PERCIBIDA</a:t>
            </a:r>
            <a:endParaRPr kumimoji="0" lang="es-PE" alt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rPr>
              <a:t>FACILIDAD DE USO PERCIBIDA</a:t>
            </a:r>
            <a:endParaRPr kumimoji="0" 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rPr>
              <a:t>INTENCIÓN DE USO</a:t>
            </a:r>
            <a:endParaRPr kumimoji="0" 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endParaRPr>
          </a:p>
        </p:txBody>
      </p:sp>
      <p:graphicFrame>
        <p:nvGraphicFramePr>
          <p:cNvPr id="8" name="Tabla 7">
            <a:extLst>
              <a:ext uri="{FF2B5EF4-FFF2-40B4-BE49-F238E27FC236}">
                <a16:creationId xmlns:a16="http://schemas.microsoft.com/office/drawing/2014/main" id="{C0201973-36C2-40F1-B7B5-5D3DE0D9419F}"/>
              </a:ext>
            </a:extLst>
          </p:cNvPr>
          <p:cNvGraphicFramePr>
            <a:graphicFrameLocks noGrp="1"/>
          </p:cNvGraphicFramePr>
          <p:nvPr>
            <p:extLst>
              <p:ext uri="{D42A27DB-BD31-4B8C-83A1-F6EECF244321}">
                <p14:modId xmlns:p14="http://schemas.microsoft.com/office/powerpoint/2010/main" val="2933043884"/>
              </p:ext>
            </p:extLst>
          </p:nvPr>
        </p:nvGraphicFramePr>
        <p:xfrm>
          <a:off x="1835825" y="2992982"/>
          <a:ext cx="6089211" cy="3214649"/>
        </p:xfrm>
        <a:graphic>
          <a:graphicData uri="http://schemas.openxmlformats.org/drawingml/2006/table">
            <a:tbl>
              <a:tblPr firstRow="1" firstCol="1" bandRow="1">
                <a:tableStyleId>{5C22544A-7EE6-4342-B048-85BDC9FD1C3A}</a:tableStyleId>
              </a:tblPr>
              <a:tblGrid>
                <a:gridCol w="2880363">
                  <a:extLst>
                    <a:ext uri="{9D8B030D-6E8A-4147-A177-3AD203B41FA5}">
                      <a16:colId xmlns:a16="http://schemas.microsoft.com/office/drawing/2014/main" val="840244122"/>
                    </a:ext>
                  </a:extLst>
                </a:gridCol>
                <a:gridCol w="600792">
                  <a:extLst>
                    <a:ext uri="{9D8B030D-6E8A-4147-A177-3AD203B41FA5}">
                      <a16:colId xmlns:a16="http://schemas.microsoft.com/office/drawing/2014/main" val="3612529819"/>
                    </a:ext>
                  </a:extLst>
                </a:gridCol>
                <a:gridCol w="698610">
                  <a:extLst>
                    <a:ext uri="{9D8B030D-6E8A-4147-A177-3AD203B41FA5}">
                      <a16:colId xmlns:a16="http://schemas.microsoft.com/office/drawing/2014/main" val="1762195792"/>
                    </a:ext>
                  </a:extLst>
                </a:gridCol>
                <a:gridCol w="698610">
                  <a:extLst>
                    <a:ext uri="{9D8B030D-6E8A-4147-A177-3AD203B41FA5}">
                      <a16:colId xmlns:a16="http://schemas.microsoft.com/office/drawing/2014/main" val="3787692795"/>
                    </a:ext>
                  </a:extLst>
                </a:gridCol>
                <a:gridCol w="605418">
                  <a:extLst>
                    <a:ext uri="{9D8B030D-6E8A-4147-A177-3AD203B41FA5}">
                      <a16:colId xmlns:a16="http://schemas.microsoft.com/office/drawing/2014/main" val="3287960447"/>
                    </a:ext>
                  </a:extLst>
                </a:gridCol>
                <a:gridCol w="605418">
                  <a:extLst>
                    <a:ext uri="{9D8B030D-6E8A-4147-A177-3AD203B41FA5}">
                      <a16:colId xmlns:a16="http://schemas.microsoft.com/office/drawing/2014/main" val="3555624921"/>
                    </a:ext>
                  </a:extLst>
                </a:gridCol>
              </a:tblGrid>
              <a:tr h="339797">
                <a:tc rowSpan="2">
                  <a:txBody>
                    <a:bodyPr/>
                    <a:lstStyle/>
                    <a:p>
                      <a:pPr algn="ctr">
                        <a:lnSpc>
                          <a:spcPct val="150000"/>
                        </a:lnSpc>
                        <a:spcAft>
                          <a:spcPts val="800"/>
                        </a:spcAft>
                      </a:pPr>
                      <a:r>
                        <a:rPr lang="es-PE" sz="1200">
                          <a:effectLst/>
                        </a:rPr>
                        <a:t>UTILIDAD PERCIBIDA</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gridSpan="5">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3821024302"/>
                  </a:ext>
                </a:extLst>
              </a:tr>
              <a:tr h="718713">
                <a:tc vMerge="1">
                  <a:txBody>
                    <a:bodyPr/>
                    <a:lstStyle/>
                    <a:p>
                      <a:endParaRPr lang="es-PE"/>
                    </a:p>
                  </a:txBody>
                  <a:tcPr/>
                </a:tc>
                <a:tc>
                  <a:txBody>
                    <a:bodyPr/>
                    <a:lstStyle/>
                    <a:p>
                      <a:pPr algn="ctr">
                        <a:lnSpc>
                          <a:spcPct val="150000"/>
                        </a:lnSpc>
                        <a:spcAft>
                          <a:spcPts val="800"/>
                        </a:spcAft>
                      </a:pPr>
                      <a:r>
                        <a:rPr lang="es-PE" sz="1200">
                          <a:effectLst/>
                        </a:rPr>
                        <a:t>Muy 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3740853278"/>
                  </a:ext>
                </a:extLst>
              </a:tr>
              <a:tr h="718713">
                <a:tc>
                  <a:txBody>
                    <a:bodyPr/>
                    <a:lstStyle/>
                    <a:p>
                      <a:pPr>
                        <a:lnSpc>
                          <a:spcPct val="150000"/>
                        </a:lnSpc>
                        <a:spcAft>
                          <a:spcPts val="800"/>
                        </a:spcAft>
                      </a:pPr>
                      <a:r>
                        <a:rPr lang="es-PE" sz="1200">
                          <a:effectLst/>
                        </a:rPr>
                        <a:t>El uso del aplicativo web le permitió la navegación sean fáciles e intuitivo.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552797828"/>
                  </a:ext>
                </a:extLst>
              </a:tr>
              <a:tr h="718713">
                <a:tc>
                  <a:txBody>
                    <a:bodyPr/>
                    <a:lstStyle/>
                    <a:p>
                      <a:pPr>
                        <a:lnSpc>
                          <a:spcPct val="150000"/>
                        </a:lnSpc>
                        <a:spcAft>
                          <a:spcPts val="800"/>
                        </a:spcAft>
                      </a:pPr>
                      <a:r>
                        <a:rPr lang="es-PE" sz="1200">
                          <a:effectLst/>
                        </a:rPr>
                        <a:t>El aplicativo web le muestra los datos de los productos de forma clara.</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87344851"/>
                  </a:ext>
                </a:extLst>
              </a:tr>
              <a:tr h="718713">
                <a:tc>
                  <a:txBody>
                    <a:bodyPr/>
                    <a:lstStyle/>
                    <a:p>
                      <a:pPr>
                        <a:lnSpc>
                          <a:spcPct val="150000"/>
                        </a:lnSpc>
                        <a:spcAft>
                          <a:spcPts val="800"/>
                        </a:spcAft>
                      </a:pPr>
                      <a:r>
                        <a:rPr lang="es-PE" sz="1200">
                          <a:effectLst/>
                        </a:rPr>
                        <a:t>El aplicativo web muestra los cálculos del carrito de compra de forma inmediata.</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dirty="0">
                          <a:effectLst/>
                        </a:rPr>
                        <a:t> </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13793986"/>
                  </a:ext>
                </a:extLst>
              </a:tr>
            </a:tbl>
          </a:graphicData>
        </a:graphic>
      </p:graphicFrame>
    </p:spTree>
    <p:extLst>
      <p:ext uri="{BB962C8B-B14F-4D97-AF65-F5344CB8AC3E}">
        <p14:creationId xmlns:p14="http://schemas.microsoft.com/office/powerpoint/2010/main" val="28726668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353A0-46E3-4F0E-ADD5-42C01F7613D2}"/>
              </a:ext>
            </a:extLst>
          </p:cNvPr>
          <p:cNvSpPr>
            <a:spLocks noGrp="1"/>
          </p:cNvSpPr>
          <p:nvPr>
            <p:ph type="title"/>
          </p:nvPr>
        </p:nvSpPr>
        <p:spPr>
          <a:xfrm>
            <a:off x="838200" y="365125"/>
            <a:ext cx="8420100" cy="924219"/>
          </a:xfrm>
        </p:spPr>
        <p:txBody>
          <a:bodyPr/>
          <a:lstStyle/>
          <a:p>
            <a:r>
              <a:rPr lang="es-PE" dirty="0"/>
              <a:t>RESULTADOS DE LA ENCUESTA</a:t>
            </a:r>
          </a:p>
        </p:txBody>
      </p:sp>
      <p:sp>
        <p:nvSpPr>
          <p:cNvPr id="6" name="Marcador de contenido 5">
            <a:extLst>
              <a:ext uri="{FF2B5EF4-FFF2-40B4-BE49-F238E27FC236}">
                <a16:creationId xmlns:a16="http://schemas.microsoft.com/office/drawing/2014/main" id="{0096E4BC-E5ED-41EC-8B48-638F9D04D33E}"/>
              </a:ext>
            </a:extLst>
          </p:cNvPr>
          <p:cNvSpPr>
            <a:spLocks noGrp="1"/>
          </p:cNvSpPr>
          <p:nvPr>
            <p:ph idx="1"/>
          </p:nvPr>
        </p:nvSpPr>
        <p:spPr>
          <a:xfrm>
            <a:off x="8239124" y="1690688"/>
            <a:ext cx="3552826" cy="3319462"/>
          </a:xfrm>
        </p:spPr>
        <p:txBody>
          <a:bodyPr>
            <a:normAutofit fontScale="85000" lnSpcReduction="20000"/>
          </a:bodyPr>
          <a:lstStyle/>
          <a:p>
            <a:pPr marL="0" indent="0">
              <a:buNone/>
            </a:pPr>
            <a:r>
              <a:rPr lang="es-PE" sz="1800" b="1" dirty="0">
                <a:solidFill>
                  <a:srgbClr val="000000"/>
                </a:solidFill>
                <a:effectLst/>
                <a:latin typeface="Arial" panose="020B0604020202020204" pitchFamily="34" charset="0"/>
                <a:ea typeface="Yu Mincho" panose="02020400000000000000" pitchFamily="18" charset="-128"/>
                <a:cs typeface="Times New Roman" panose="02020603050405020304" pitchFamily="18" charset="0"/>
              </a:rPr>
              <a:t>UTILIDAD PERCIBIDA</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r>
              <a:rPr lang="es-ES" sz="1800" b="1" kern="0" dirty="0">
                <a:effectLst/>
                <a:latin typeface="Arial" panose="020B0604020202020204" pitchFamily="34" charset="0"/>
                <a:ea typeface="Arial" panose="020B0604020202020204" pitchFamily="34" charset="0"/>
              </a:rPr>
              <a:t>Análisis:</a:t>
            </a:r>
            <a:endParaRPr lang="es-PE" sz="1800" b="1" kern="0" dirty="0">
              <a:effectLst/>
              <a:latin typeface="Arial" panose="020B0604020202020204" pitchFamily="34" charset="0"/>
              <a:ea typeface="Arial" panose="020B0604020202020204" pitchFamily="34" charset="0"/>
            </a:endParaRPr>
          </a:p>
          <a:p>
            <a:pPr marL="0" indent="0" algn="just">
              <a:lnSpc>
                <a:spcPct val="150000"/>
              </a:lnSpc>
              <a:spcAft>
                <a:spcPts val="800"/>
              </a:spcAft>
              <a:buNone/>
            </a:pPr>
            <a:r>
              <a:rPr lang="es-ES" sz="1800" dirty="0">
                <a:effectLst/>
                <a:latin typeface="Arial" panose="020B0604020202020204" pitchFamily="34" charset="0"/>
                <a:ea typeface="Yu Mincho" panose="02020400000000000000" pitchFamily="18" charset="-128"/>
                <a:cs typeface="Times New Roman" panose="02020603050405020304" pitchFamily="18" charset="0"/>
              </a:rPr>
              <a:t>L</a:t>
            </a:r>
            <a:r>
              <a:rPr lang="es-PE" sz="1800" dirty="0">
                <a:effectLst/>
                <a:latin typeface="Arial" panose="020B0604020202020204" pitchFamily="34" charset="0"/>
                <a:ea typeface="Yu Mincho" panose="02020400000000000000" pitchFamily="18" charset="-128"/>
                <a:cs typeface="Times New Roman" panose="02020603050405020304" pitchFamily="18" charset="0"/>
              </a:rPr>
              <a:t>os resultados de la encuesta se observan que el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66.67% </a:t>
            </a:r>
            <a:r>
              <a:rPr lang="es-PE" sz="1800" dirty="0">
                <a:effectLst/>
                <a:latin typeface="Arial" panose="020B0604020202020204" pitchFamily="34" charset="0"/>
                <a:ea typeface="Yu Mincho" panose="02020400000000000000" pitchFamily="18" charset="-128"/>
                <a:cs typeface="Times New Roman" panose="02020603050405020304" pitchFamily="18" charset="0"/>
              </a:rPr>
              <a:t>de los encuestados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Regular</a:t>
            </a:r>
            <a:r>
              <a:rPr lang="es-PE" sz="1800" dirty="0">
                <a:effectLst/>
                <a:latin typeface="Arial" panose="020B0604020202020204" pitchFamily="34" charset="0"/>
                <a:ea typeface="Yu Mincho" panose="02020400000000000000" pitchFamily="18" charset="-128"/>
                <a:cs typeface="Times New Roman" panose="02020603050405020304" pitchFamily="18" charset="0"/>
              </a:rPr>
              <a:t>,</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26.67%</a:t>
            </a:r>
            <a:r>
              <a:rPr lang="es-PE" sz="1800" dirty="0">
                <a:effectLst/>
                <a:latin typeface="Arial" panose="020B0604020202020204" pitchFamily="34" charset="0"/>
                <a:ea typeface="Yu Mincho" panose="02020400000000000000" pitchFamily="18" charset="-128"/>
                <a:cs typeface="Times New Roman" panose="02020603050405020304" pitchFamily="18" charset="0"/>
              </a:rPr>
              <a:t>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Bueno</a:t>
            </a:r>
            <a:r>
              <a:rPr lang="es-PE" sz="1800" dirty="0">
                <a:effectLst/>
                <a:latin typeface="Arial" panose="020B0604020202020204" pitchFamily="34" charset="0"/>
                <a:ea typeface="Yu Mincho" panose="02020400000000000000" pitchFamily="18" charset="-128"/>
                <a:cs typeface="Times New Roman" panose="02020603050405020304" pitchFamily="18" charset="0"/>
              </a:rPr>
              <a:t>,</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6.67%</a:t>
            </a:r>
            <a:r>
              <a:rPr lang="es-PE" sz="1800" dirty="0">
                <a:effectLst/>
                <a:latin typeface="Arial" panose="020B0604020202020204" pitchFamily="34" charset="0"/>
                <a:ea typeface="Yu Mincho" panose="02020400000000000000" pitchFamily="18" charset="-128"/>
                <a:cs typeface="Times New Roman" panose="02020603050405020304" pitchFamily="18" charset="0"/>
              </a:rPr>
              <a:t>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Muy Bueno.</a:t>
            </a:r>
            <a:r>
              <a:rPr lang="es-PE" sz="1800" dirty="0">
                <a:effectLst/>
                <a:latin typeface="Arial" panose="020B0604020202020204" pitchFamily="34" charset="0"/>
                <a:ea typeface="Yu Mincho" panose="02020400000000000000" pitchFamily="18" charset="-128"/>
                <a:cs typeface="Times New Roman" panose="02020603050405020304" pitchFamily="18" charset="0"/>
              </a:rPr>
              <a:t> Por lo tanto, nuestro aplicativo se considera aceptable</a:t>
            </a:r>
            <a:r>
              <a:rPr lang="es-PE" sz="1800" b="1"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según las encuestas realizadas.</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indent="0">
              <a:buNone/>
            </a:pPr>
            <a:endParaRPr lang="es-PE" dirty="0"/>
          </a:p>
        </p:txBody>
      </p:sp>
      <p:graphicFrame>
        <p:nvGraphicFramePr>
          <p:cNvPr id="13" name="Tabla 12">
            <a:extLst>
              <a:ext uri="{FF2B5EF4-FFF2-40B4-BE49-F238E27FC236}">
                <a16:creationId xmlns:a16="http://schemas.microsoft.com/office/drawing/2014/main" id="{8825701A-63E9-404D-952F-9E81C31B2760}"/>
              </a:ext>
            </a:extLst>
          </p:cNvPr>
          <p:cNvGraphicFramePr>
            <a:graphicFrameLocks noGrp="1"/>
          </p:cNvGraphicFramePr>
          <p:nvPr>
            <p:extLst>
              <p:ext uri="{D42A27DB-BD31-4B8C-83A1-F6EECF244321}">
                <p14:modId xmlns:p14="http://schemas.microsoft.com/office/powerpoint/2010/main" val="244390132"/>
              </p:ext>
            </p:extLst>
          </p:nvPr>
        </p:nvGraphicFramePr>
        <p:xfrm>
          <a:off x="838200" y="1555489"/>
          <a:ext cx="7007225" cy="1740439"/>
        </p:xfrm>
        <a:graphic>
          <a:graphicData uri="http://schemas.openxmlformats.org/drawingml/2006/table">
            <a:tbl>
              <a:tblPr firstRow="1" firstCol="1" bandRow="1">
                <a:tableStyleId>{5C22544A-7EE6-4342-B048-85BDC9FD1C3A}</a:tableStyleId>
              </a:tblPr>
              <a:tblGrid>
                <a:gridCol w="1373266">
                  <a:extLst>
                    <a:ext uri="{9D8B030D-6E8A-4147-A177-3AD203B41FA5}">
                      <a16:colId xmlns:a16="http://schemas.microsoft.com/office/drawing/2014/main" val="250208445"/>
                    </a:ext>
                  </a:extLst>
                </a:gridCol>
                <a:gridCol w="837861">
                  <a:extLst>
                    <a:ext uri="{9D8B030D-6E8A-4147-A177-3AD203B41FA5}">
                      <a16:colId xmlns:a16="http://schemas.microsoft.com/office/drawing/2014/main" val="3884429678"/>
                    </a:ext>
                  </a:extLst>
                </a:gridCol>
                <a:gridCol w="1088656">
                  <a:extLst>
                    <a:ext uri="{9D8B030D-6E8A-4147-A177-3AD203B41FA5}">
                      <a16:colId xmlns:a16="http://schemas.microsoft.com/office/drawing/2014/main" val="2339912035"/>
                    </a:ext>
                  </a:extLst>
                </a:gridCol>
                <a:gridCol w="994725">
                  <a:extLst>
                    <a:ext uri="{9D8B030D-6E8A-4147-A177-3AD203B41FA5}">
                      <a16:colId xmlns:a16="http://schemas.microsoft.com/office/drawing/2014/main" val="3271269823"/>
                    </a:ext>
                  </a:extLst>
                </a:gridCol>
                <a:gridCol w="1560188">
                  <a:extLst>
                    <a:ext uri="{9D8B030D-6E8A-4147-A177-3AD203B41FA5}">
                      <a16:colId xmlns:a16="http://schemas.microsoft.com/office/drawing/2014/main" val="2775599808"/>
                    </a:ext>
                  </a:extLst>
                </a:gridCol>
                <a:gridCol w="1152529">
                  <a:extLst>
                    <a:ext uri="{9D8B030D-6E8A-4147-A177-3AD203B41FA5}">
                      <a16:colId xmlns:a16="http://schemas.microsoft.com/office/drawing/2014/main" val="434494102"/>
                    </a:ext>
                  </a:extLst>
                </a:gridCol>
              </a:tblGrid>
              <a:tr h="795940">
                <a:tc gridSpan="6">
                  <a:txBody>
                    <a:bodyPr/>
                    <a:lstStyle/>
                    <a:p>
                      <a:pPr algn="ctr">
                        <a:lnSpc>
                          <a:spcPct val="150000"/>
                        </a:lnSpc>
                        <a:spcAft>
                          <a:spcPts val="800"/>
                        </a:spcAft>
                      </a:pPr>
                      <a:r>
                        <a:rPr lang="es-PE" sz="1400" dirty="0">
                          <a:effectLst/>
                        </a:rPr>
                        <a:t>El uso del aplicativo web le permitió la navegación</a:t>
                      </a:r>
                      <a:endParaRPr lang="es-PE" sz="1200" dirty="0">
                        <a:effectLst/>
                      </a:endParaRPr>
                    </a:p>
                    <a:p>
                      <a:pPr algn="ctr">
                        <a:lnSpc>
                          <a:spcPct val="150000"/>
                        </a:lnSpc>
                        <a:spcAft>
                          <a:spcPts val="800"/>
                        </a:spcAft>
                      </a:pPr>
                      <a:r>
                        <a:rPr lang="es-PE" sz="1400" dirty="0">
                          <a:effectLst/>
                        </a:rPr>
                        <a:t> sean fáciles e intuitivo.</a:t>
                      </a:r>
                      <a:endParaRPr lang="es-PE"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solidFill>
                      <a:schemeClr val="accent6">
                        <a:lumMod val="75000"/>
                      </a:schemeClr>
                    </a:solidFill>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1897211446"/>
                  </a:ext>
                </a:extLst>
              </a:tr>
              <a:tr h="314833">
                <a:tc>
                  <a:txBody>
                    <a:bodyPr/>
                    <a:lstStyle/>
                    <a:p>
                      <a:pPr algn="ctr">
                        <a:lnSpc>
                          <a:spcPct val="150000"/>
                        </a:lnSpc>
                        <a:spcAft>
                          <a:spcPts val="800"/>
                        </a:spcAft>
                      </a:pPr>
                      <a:r>
                        <a:rPr lang="es-PE" sz="1200" dirty="0">
                          <a:effectLst/>
                        </a:rPr>
                        <a:t>Muy Poco</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Total</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45150630"/>
                  </a:ext>
                </a:extLst>
              </a:tr>
              <a:tr h="314833">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4</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15</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4052092727"/>
                  </a:ext>
                </a:extLst>
              </a:tr>
              <a:tr h="314833">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26.67%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dirty="0">
                          <a:effectLst/>
                        </a:rPr>
                        <a:t>100.00%</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925608044"/>
                  </a:ext>
                </a:extLst>
              </a:tr>
            </a:tbl>
          </a:graphicData>
        </a:graphic>
      </p:graphicFrame>
      <p:graphicFrame>
        <p:nvGraphicFramePr>
          <p:cNvPr id="14" name="Gráfico 13">
            <a:extLst>
              <a:ext uri="{FF2B5EF4-FFF2-40B4-BE49-F238E27FC236}">
                <a16:creationId xmlns:a16="http://schemas.microsoft.com/office/drawing/2014/main" id="{2341993C-1F5A-4371-91CF-CFFD3B939597}"/>
              </a:ext>
            </a:extLst>
          </p:cNvPr>
          <p:cNvGraphicFramePr/>
          <p:nvPr>
            <p:extLst>
              <p:ext uri="{D42A27DB-BD31-4B8C-83A1-F6EECF244321}">
                <p14:modId xmlns:p14="http://schemas.microsoft.com/office/powerpoint/2010/main" val="181524697"/>
              </p:ext>
            </p:extLst>
          </p:nvPr>
        </p:nvGraphicFramePr>
        <p:xfrm>
          <a:off x="1433830" y="3562073"/>
          <a:ext cx="4580890" cy="27578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66329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353A0-46E3-4F0E-ADD5-42C01F7613D2}"/>
              </a:ext>
            </a:extLst>
          </p:cNvPr>
          <p:cNvSpPr>
            <a:spLocks noGrp="1"/>
          </p:cNvSpPr>
          <p:nvPr>
            <p:ph type="title"/>
          </p:nvPr>
        </p:nvSpPr>
        <p:spPr>
          <a:xfrm>
            <a:off x="838200" y="365125"/>
            <a:ext cx="8420100" cy="924219"/>
          </a:xfrm>
        </p:spPr>
        <p:txBody>
          <a:bodyPr/>
          <a:lstStyle/>
          <a:p>
            <a:r>
              <a:rPr lang="es-PE" dirty="0"/>
              <a:t>RESULTADOS DE LA ENCUESTA</a:t>
            </a:r>
          </a:p>
        </p:txBody>
      </p:sp>
      <p:sp>
        <p:nvSpPr>
          <p:cNvPr id="6" name="Marcador de contenido 5">
            <a:extLst>
              <a:ext uri="{FF2B5EF4-FFF2-40B4-BE49-F238E27FC236}">
                <a16:creationId xmlns:a16="http://schemas.microsoft.com/office/drawing/2014/main" id="{0096E4BC-E5ED-41EC-8B48-638F9D04D33E}"/>
              </a:ext>
            </a:extLst>
          </p:cNvPr>
          <p:cNvSpPr>
            <a:spLocks noGrp="1"/>
          </p:cNvSpPr>
          <p:nvPr>
            <p:ph idx="1"/>
          </p:nvPr>
        </p:nvSpPr>
        <p:spPr>
          <a:xfrm>
            <a:off x="8239124" y="1690688"/>
            <a:ext cx="3552826" cy="3319462"/>
          </a:xfrm>
        </p:spPr>
        <p:txBody>
          <a:bodyPr>
            <a:normAutofit fontScale="85000" lnSpcReduction="20000"/>
          </a:bodyPr>
          <a:lstStyle/>
          <a:p>
            <a:pPr marL="0" indent="0">
              <a:buNone/>
            </a:pPr>
            <a:r>
              <a:rPr lang="es-PE" sz="1600" b="1" dirty="0">
                <a:latin typeface="Arial" panose="020B0604020202020204" pitchFamily="34" charset="0"/>
                <a:cs typeface="Arial" panose="020B0604020202020204" pitchFamily="34" charset="0"/>
              </a:rPr>
              <a:t>FACILIDAD DE USO PERCIBIDA</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r>
              <a:rPr lang="es-ES" sz="1800" b="1" kern="0" dirty="0">
                <a:effectLst/>
                <a:latin typeface="Arial" panose="020B0604020202020204" pitchFamily="34" charset="0"/>
                <a:ea typeface="Arial" panose="020B0604020202020204" pitchFamily="34" charset="0"/>
              </a:rPr>
              <a:t>Análisis:</a:t>
            </a:r>
          </a:p>
          <a:p>
            <a:pPr marL="0" indent="0">
              <a:lnSpc>
                <a:spcPct val="150000"/>
              </a:lnSpc>
              <a:buNone/>
            </a:pPr>
            <a:r>
              <a:rPr lang="es-PE" sz="1800" dirty="0">
                <a:latin typeface="Arial" panose="020B0604020202020204" pitchFamily="34" charset="0"/>
                <a:ea typeface="Yu Mincho" panose="02020400000000000000" pitchFamily="18" charset="-128"/>
                <a:cs typeface="Times New Roman" panose="02020603050405020304" pitchFamily="18" charset="0"/>
              </a:rPr>
              <a:t>L</a:t>
            </a:r>
            <a:r>
              <a:rPr lang="es-PE" sz="1800" dirty="0">
                <a:effectLst/>
                <a:latin typeface="Arial" panose="020B0604020202020204" pitchFamily="34" charset="0"/>
                <a:ea typeface="Yu Mincho" panose="02020400000000000000" pitchFamily="18" charset="-128"/>
                <a:cs typeface="Times New Roman" panose="02020603050405020304" pitchFamily="18" charset="0"/>
              </a:rPr>
              <a:t>os resultados de la encuesta se observan que el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6.67%</a:t>
            </a:r>
            <a:r>
              <a:rPr lang="es-PE" sz="1800" dirty="0">
                <a:effectLst/>
                <a:latin typeface="Arial" panose="020B0604020202020204" pitchFamily="34" charset="0"/>
                <a:ea typeface="Yu Mincho" panose="02020400000000000000" pitchFamily="18" charset="-128"/>
                <a:cs typeface="Times New Roman" panose="02020603050405020304" pitchFamily="18" charset="0"/>
              </a:rPr>
              <a:t> de los encuestados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Poco,</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66.67% </a:t>
            </a:r>
            <a:r>
              <a:rPr lang="es-PE" sz="1800" dirty="0">
                <a:effectLst/>
                <a:latin typeface="Arial" panose="020B0604020202020204" pitchFamily="34" charset="0"/>
                <a:ea typeface="Yu Mincho" panose="02020400000000000000" pitchFamily="18" charset="-128"/>
                <a:cs typeface="Times New Roman" panose="02020603050405020304" pitchFamily="18" charset="0"/>
              </a:rPr>
              <a:t>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Regular</a:t>
            </a:r>
            <a:r>
              <a:rPr lang="es-PE" sz="1800" dirty="0">
                <a:effectLst/>
                <a:latin typeface="Arial" panose="020B0604020202020204" pitchFamily="34" charset="0"/>
                <a:ea typeface="Yu Mincho" panose="02020400000000000000" pitchFamily="18" charset="-128"/>
                <a:cs typeface="Times New Roman" panose="02020603050405020304" pitchFamily="18" charset="0"/>
              </a:rPr>
              <a:t>,</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26.67% </a:t>
            </a:r>
            <a:r>
              <a:rPr lang="es-PE" sz="1800" dirty="0">
                <a:effectLst/>
                <a:latin typeface="Arial" panose="020B0604020202020204" pitchFamily="34" charset="0"/>
                <a:ea typeface="Yu Mincho" panose="02020400000000000000" pitchFamily="18" charset="-128"/>
                <a:cs typeface="Times New Roman" panose="02020603050405020304" pitchFamily="18" charset="0"/>
              </a:rPr>
              <a:t>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Bueno</a:t>
            </a:r>
            <a:r>
              <a:rPr lang="es-PE" sz="1800" dirty="0">
                <a:effectLst/>
                <a:latin typeface="Arial" panose="020B0604020202020204" pitchFamily="34" charset="0"/>
                <a:ea typeface="Yu Mincho" panose="02020400000000000000" pitchFamily="18" charset="-128"/>
                <a:cs typeface="Times New Roman" panose="02020603050405020304" pitchFamily="18" charset="0"/>
              </a:rPr>
              <a:t>. Por lo tanto, nuestro aplicativo se considera aceptable, pero tenemos algunos Deficiencias</a:t>
            </a:r>
            <a:r>
              <a:rPr lang="es-PE" sz="1800" b="1" dirty="0">
                <a:effectLst/>
                <a:latin typeface="Arial" panose="020B0604020202020204" pitchFamily="34" charset="0"/>
                <a:ea typeface="Yu Mincho" panose="02020400000000000000" pitchFamily="18" charset="-128"/>
                <a:cs typeface="Times New Roman" panose="02020603050405020304" pitchFamily="18" charset="0"/>
              </a:rPr>
              <a:t>.</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endParaRPr lang="es-PE" sz="1800" b="1" kern="0" dirty="0">
              <a:effectLst/>
              <a:latin typeface="Arial" panose="020B0604020202020204" pitchFamily="34" charset="0"/>
              <a:ea typeface="Arial" panose="020B0604020202020204" pitchFamily="34" charset="0"/>
            </a:endParaRPr>
          </a:p>
          <a:p>
            <a:pPr marL="0" indent="0">
              <a:buNone/>
            </a:pPr>
            <a:endParaRPr lang="es-PE" dirty="0"/>
          </a:p>
        </p:txBody>
      </p:sp>
      <p:sp>
        <p:nvSpPr>
          <p:cNvPr id="5" name="CuadroTexto 4">
            <a:extLst>
              <a:ext uri="{FF2B5EF4-FFF2-40B4-BE49-F238E27FC236}">
                <a16:creationId xmlns:a16="http://schemas.microsoft.com/office/drawing/2014/main" id="{1D7AD451-BEEA-4682-A547-0C493EE2C2C0}"/>
              </a:ext>
            </a:extLst>
          </p:cNvPr>
          <p:cNvSpPr txBox="1"/>
          <p:nvPr/>
        </p:nvSpPr>
        <p:spPr>
          <a:xfrm>
            <a:off x="1028700" y="1321356"/>
            <a:ext cx="6096000" cy="369332"/>
          </a:xfrm>
          <a:prstGeom prst="rect">
            <a:avLst/>
          </a:prstGeom>
          <a:noFill/>
        </p:spPr>
        <p:txBody>
          <a:bodyPr wrap="square">
            <a:spAutoFit/>
          </a:bodyPr>
          <a:lstStyle/>
          <a:p>
            <a:r>
              <a:rPr lang="en-US" sz="1800" dirty="0" err="1">
                <a:effectLst/>
                <a:latin typeface="Arial" panose="020B0604020202020204" pitchFamily="34" charset="0"/>
                <a:ea typeface="Yu Mincho" panose="02020400000000000000" pitchFamily="18" charset="-128"/>
              </a:rPr>
              <a:t>Juguetes</a:t>
            </a:r>
            <a:endParaRPr lang="es-PE" dirty="0"/>
          </a:p>
        </p:txBody>
      </p:sp>
      <p:graphicFrame>
        <p:nvGraphicFramePr>
          <p:cNvPr id="4" name="Tabla 3">
            <a:extLst>
              <a:ext uri="{FF2B5EF4-FFF2-40B4-BE49-F238E27FC236}">
                <a16:creationId xmlns:a16="http://schemas.microsoft.com/office/drawing/2014/main" id="{72212C67-38FB-4019-925A-482661A8C32B}"/>
              </a:ext>
            </a:extLst>
          </p:cNvPr>
          <p:cNvGraphicFramePr>
            <a:graphicFrameLocks noGrp="1"/>
          </p:cNvGraphicFramePr>
          <p:nvPr>
            <p:extLst>
              <p:ext uri="{D42A27DB-BD31-4B8C-83A1-F6EECF244321}">
                <p14:modId xmlns:p14="http://schemas.microsoft.com/office/powerpoint/2010/main" val="2021490882"/>
              </p:ext>
            </p:extLst>
          </p:nvPr>
        </p:nvGraphicFramePr>
        <p:xfrm>
          <a:off x="1139825" y="1927956"/>
          <a:ext cx="6242051" cy="1501044"/>
        </p:xfrm>
        <a:graphic>
          <a:graphicData uri="http://schemas.openxmlformats.org/drawingml/2006/table">
            <a:tbl>
              <a:tblPr firstRow="1" firstCol="1" bandRow="1">
                <a:tableStyleId>{5C22544A-7EE6-4342-B048-85BDC9FD1C3A}</a:tableStyleId>
              </a:tblPr>
              <a:tblGrid>
                <a:gridCol w="1223308">
                  <a:extLst>
                    <a:ext uri="{9D8B030D-6E8A-4147-A177-3AD203B41FA5}">
                      <a16:colId xmlns:a16="http://schemas.microsoft.com/office/drawing/2014/main" val="1415962088"/>
                    </a:ext>
                  </a:extLst>
                </a:gridCol>
                <a:gridCol w="746368">
                  <a:extLst>
                    <a:ext uri="{9D8B030D-6E8A-4147-A177-3AD203B41FA5}">
                      <a16:colId xmlns:a16="http://schemas.microsoft.com/office/drawing/2014/main" val="404716034"/>
                    </a:ext>
                  </a:extLst>
                </a:gridCol>
                <a:gridCol w="969777">
                  <a:extLst>
                    <a:ext uri="{9D8B030D-6E8A-4147-A177-3AD203B41FA5}">
                      <a16:colId xmlns:a16="http://schemas.microsoft.com/office/drawing/2014/main" val="3413879520"/>
                    </a:ext>
                  </a:extLst>
                </a:gridCol>
                <a:gridCol w="886104">
                  <a:extLst>
                    <a:ext uri="{9D8B030D-6E8A-4147-A177-3AD203B41FA5}">
                      <a16:colId xmlns:a16="http://schemas.microsoft.com/office/drawing/2014/main" val="1492832222"/>
                    </a:ext>
                  </a:extLst>
                </a:gridCol>
                <a:gridCol w="1389819">
                  <a:extLst>
                    <a:ext uri="{9D8B030D-6E8A-4147-A177-3AD203B41FA5}">
                      <a16:colId xmlns:a16="http://schemas.microsoft.com/office/drawing/2014/main" val="3606099847"/>
                    </a:ext>
                  </a:extLst>
                </a:gridCol>
                <a:gridCol w="1026675">
                  <a:extLst>
                    <a:ext uri="{9D8B030D-6E8A-4147-A177-3AD203B41FA5}">
                      <a16:colId xmlns:a16="http://schemas.microsoft.com/office/drawing/2014/main" val="4286977697"/>
                    </a:ext>
                  </a:extLst>
                </a:gridCol>
              </a:tblGrid>
              <a:tr h="375261">
                <a:tc gridSpan="6">
                  <a:txBody>
                    <a:bodyPr/>
                    <a:lstStyle/>
                    <a:p>
                      <a:pPr algn="ctr">
                        <a:lnSpc>
                          <a:spcPct val="150000"/>
                        </a:lnSpc>
                        <a:spcAft>
                          <a:spcPts val="800"/>
                        </a:spcAft>
                      </a:pPr>
                      <a:r>
                        <a:rPr lang="es-PE" sz="1600" dirty="0">
                          <a:effectLst/>
                        </a:rPr>
                        <a:t>Fue fácil interacción con el aplicativo web del </a:t>
                      </a:r>
                      <a:r>
                        <a:rPr lang="en-US" sz="1600" dirty="0">
                          <a:effectLst/>
                        </a:rPr>
                        <a:t>Sistema de Ventas de </a:t>
                      </a:r>
                      <a:r>
                        <a:rPr lang="en-US" sz="1600" dirty="0" err="1">
                          <a:effectLst/>
                        </a:rPr>
                        <a:t>Juguetes</a:t>
                      </a:r>
                      <a:r>
                        <a:rPr lang="en-US" sz="1600" dirty="0">
                          <a:effectLst/>
                        </a:rPr>
                        <a:t>.</a:t>
                      </a:r>
                      <a:endParaRPr lang="es-PE" sz="14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1151315798"/>
                  </a:ext>
                </a:extLst>
              </a:tr>
              <a:tr h="375261">
                <a:tc>
                  <a:txBody>
                    <a:bodyPr/>
                    <a:lstStyle/>
                    <a:p>
                      <a:pPr algn="ctr">
                        <a:lnSpc>
                          <a:spcPct val="150000"/>
                        </a:lnSpc>
                        <a:spcAft>
                          <a:spcPts val="800"/>
                        </a:spcAft>
                      </a:pPr>
                      <a:r>
                        <a:rPr lang="es-PE" sz="1200">
                          <a:effectLst/>
                        </a:rPr>
                        <a:t>Muy 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Total</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711744211"/>
                  </a:ext>
                </a:extLst>
              </a:tr>
              <a:tr h="375261">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4</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15</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321093428"/>
                  </a:ext>
                </a:extLst>
              </a:tr>
              <a:tr h="375261">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26.67%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dirty="0">
                          <a:effectLst/>
                        </a:rPr>
                        <a:t>100.00%</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3410276846"/>
                  </a:ext>
                </a:extLst>
              </a:tr>
            </a:tbl>
          </a:graphicData>
        </a:graphic>
      </p:graphicFrame>
      <p:graphicFrame>
        <p:nvGraphicFramePr>
          <p:cNvPr id="7" name="Gráfico 6">
            <a:extLst>
              <a:ext uri="{FF2B5EF4-FFF2-40B4-BE49-F238E27FC236}">
                <a16:creationId xmlns:a16="http://schemas.microsoft.com/office/drawing/2014/main" id="{219640BC-7940-4B12-AA55-38FA5BEEA6FC}"/>
              </a:ext>
            </a:extLst>
          </p:cNvPr>
          <p:cNvGraphicFramePr/>
          <p:nvPr>
            <p:extLst>
              <p:ext uri="{D42A27DB-BD31-4B8C-83A1-F6EECF244321}">
                <p14:modId xmlns:p14="http://schemas.microsoft.com/office/powerpoint/2010/main" val="4271544689"/>
              </p:ext>
            </p:extLst>
          </p:nvPr>
        </p:nvGraphicFramePr>
        <p:xfrm>
          <a:off x="1390649" y="3765257"/>
          <a:ext cx="5286375"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03178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353A0-46E3-4F0E-ADD5-42C01F7613D2}"/>
              </a:ext>
            </a:extLst>
          </p:cNvPr>
          <p:cNvSpPr>
            <a:spLocks noGrp="1"/>
          </p:cNvSpPr>
          <p:nvPr>
            <p:ph type="title"/>
          </p:nvPr>
        </p:nvSpPr>
        <p:spPr>
          <a:xfrm>
            <a:off x="838200" y="365125"/>
            <a:ext cx="8420100" cy="924219"/>
          </a:xfrm>
        </p:spPr>
        <p:txBody>
          <a:bodyPr/>
          <a:lstStyle/>
          <a:p>
            <a:r>
              <a:rPr lang="es-PE" dirty="0"/>
              <a:t>RESULTADOS DE LA ENCUESTA</a:t>
            </a:r>
          </a:p>
        </p:txBody>
      </p:sp>
      <p:sp>
        <p:nvSpPr>
          <p:cNvPr id="6" name="Marcador de contenido 5">
            <a:extLst>
              <a:ext uri="{FF2B5EF4-FFF2-40B4-BE49-F238E27FC236}">
                <a16:creationId xmlns:a16="http://schemas.microsoft.com/office/drawing/2014/main" id="{0096E4BC-E5ED-41EC-8B48-638F9D04D33E}"/>
              </a:ext>
            </a:extLst>
          </p:cNvPr>
          <p:cNvSpPr>
            <a:spLocks noGrp="1"/>
          </p:cNvSpPr>
          <p:nvPr>
            <p:ph idx="1"/>
          </p:nvPr>
        </p:nvSpPr>
        <p:spPr>
          <a:xfrm>
            <a:off x="8239124" y="1690688"/>
            <a:ext cx="3552826" cy="3319462"/>
          </a:xfrm>
        </p:spPr>
        <p:txBody>
          <a:bodyPr>
            <a:normAutofit fontScale="85000" lnSpcReduction="20000"/>
          </a:bodyPr>
          <a:lstStyle/>
          <a:p>
            <a:pPr marL="0" indent="0">
              <a:buNone/>
            </a:pPr>
            <a:r>
              <a:rPr lang="es-PE" sz="1600" b="1" dirty="0">
                <a:effectLst/>
                <a:latin typeface="Arial" panose="020B0604020202020204" pitchFamily="34" charset="0"/>
                <a:ea typeface="Yu Mincho" panose="02020400000000000000" pitchFamily="18" charset="-128"/>
              </a:rPr>
              <a:t>INTENCIÓN DE USO</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r>
              <a:rPr lang="es-ES" sz="1800" b="1" kern="0" dirty="0">
                <a:effectLst/>
                <a:latin typeface="Arial" panose="020B0604020202020204" pitchFamily="34" charset="0"/>
                <a:ea typeface="Arial" panose="020B0604020202020204" pitchFamily="34" charset="0"/>
              </a:rPr>
              <a:t>Análisis:</a:t>
            </a:r>
          </a:p>
          <a:p>
            <a:pPr marL="0" indent="0">
              <a:lnSpc>
                <a:spcPct val="150000"/>
              </a:lnSpc>
              <a:buNone/>
            </a:pPr>
            <a:r>
              <a:rPr lang="es-PE" sz="1800" dirty="0">
                <a:latin typeface="Arial" panose="020B0604020202020204" pitchFamily="34" charset="0"/>
                <a:ea typeface="Yu Mincho" panose="02020400000000000000" pitchFamily="18" charset="-128"/>
              </a:rPr>
              <a:t>L</a:t>
            </a:r>
            <a:r>
              <a:rPr lang="es-PE" sz="1800" dirty="0">
                <a:effectLst/>
                <a:latin typeface="Arial" panose="020B0604020202020204" pitchFamily="34" charset="0"/>
                <a:ea typeface="Yu Mincho" panose="02020400000000000000" pitchFamily="18" charset="-128"/>
              </a:rPr>
              <a:t>os resultados de la encuesta se observan que el </a:t>
            </a:r>
            <a:r>
              <a:rPr lang="es-PE" sz="1800" b="1" dirty="0">
                <a:solidFill>
                  <a:srgbClr val="000000"/>
                </a:solidFill>
                <a:effectLst/>
                <a:latin typeface="Arial" panose="020B0604020202020204" pitchFamily="34" charset="0"/>
                <a:ea typeface="Times New Roman" panose="02020603050405020304" pitchFamily="18" charset="0"/>
              </a:rPr>
              <a:t>13.33% </a:t>
            </a:r>
            <a:r>
              <a:rPr lang="es-PE" sz="1800" dirty="0">
                <a:effectLst/>
                <a:latin typeface="Arial" panose="020B0604020202020204" pitchFamily="34" charset="0"/>
                <a:ea typeface="Yu Mincho" panose="02020400000000000000" pitchFamily="18" charset="-128"/>
              </a:rPr>
              <a:t>de los encuestados se</a:t>
            </a:r>
            <a:r>
              <a:rPr lang="es-PE" sz="1800" spc="5" dirty="0">
                <a:effectLst/>
                <a:latin typeface="Arial" panose="020B0604020202020204" pitchFamily="34" charset="0"/>
                <a:ea typeface="Yu Mincho" panose="02020400000000000000" pitchFamily="18" charset="-128"/>
              </a:rPr>
              <a:t> </a:t>
            </a:r>
            <a:r>
              <a:rPr lang="es-PE" sz="1800" dirty="0">
                <a:effectLst/>
                <a:latin typeface="Arial" panose="020B0604020202020204" pitchFamily="34" charset="0"/>
                <a:ea typeface="Yu Mincho" panose="02020400000000000000" pitchFamily="18" charset="-128"/>
              </a:rPr>
              <a:t>encuentra </a:t>
            </a:r>
            <a:r>
              <a:rPr lang="es-PE" sz="1800" b="1" dirty="0">
                <a:solidFill>
                  <a:srgbClr val="000000"/>
                </a:solidFill>
                <a:effectLst/>
                <a:latin typeface="Arial" panose="020B0604020202020204" pitchFamily="34" charset="0"/>
                <a:ea typeface="Times New Roman" panose="02020603050405020304" pitchFamily="18" charset="0"/>
              </a:rPr>
              <a:t>Poco,</a:t>
            </a:r>
            <a:r>
              <a:rPr lang="es-PE" sz="1800" spc="-5" dirty="0">
                <a:effectLst/>
                <a:latin typeface="Arial" panose="020B0604020202020204" pitchFamily="34" charset="0"/>
                <a:ea typeface="Yu Mincho" panose="02020400000000000000" pitchFamily="18" charset="-128"/>
              </a:rPr>
              <a:t> </a:t>
            </a:r>
            <a:r>
              <a:rPr lang="es-PE" sz="1800" b="1" dirty="0">
                <a:solidFill>
                  <a:srgbClr val="000000"/>
                </a:solidFill>
                <a:effectLst/>
                <a:latin typeface="Arial" panose="020B0604020202020204" pitchFamily="34" charset="0"/>
                <a:ea typeface="Times New Roman" panose="02020603050405020304" pitchFamily="18" charset="0"/>
              </a:rPr>
              <a:t>73.33% </a:t>
            </a:r>
            <a:r>
              <a:rPr lang="es-PE" sz="1800" dirty="0">
                <a:effectLst/>
                <a:latin typeface="Arial" panose="020B0604020202020204" pitchFamily="34" charset="0"/>
                <a:ea typeface="Yu Mincho" panose="02020400000000000000" pitchFamily="18" charset="-128"/>
              </a:rPr>
              <a:t>se</a:t>
            </a:r>
            <a:r>
              <a:rPr lang="es-PE" sz="1800" spc="5" dirty="0">
                <a:effectLst/>
                <a:latin typeface="Arial" panose="020B0604020202020204" pitchFamily="34" charset="0"/>
                <a:ea typeface="Yu Mincho" panose="02020400000000000000" pitchFamily="18" charset="-128"/>
              </a:rPr>
              <a:t> </a:t>
            </a:r>
            <a:r>
              <a:rPr lang="es-PE" sz="1800" dirty="0">
                <a:effectLst/>
                <a:latin typeface="Arial" panose="020B0604020202020204" pitchFamily="34" charset="0"/>
                <a:ea typeface="Yu Mincho" panose="02020400000000000000" pitchFamily="18" charset="-128"/>
              </a:rPr>
              <a:t>encuentran</a:t>
            </a:r>
            <a:r>
              <a:rPr lang="es-PE" sz="1800" spc="-5" dirty="0">
                <a:effectLst/>
                <a:latin typeface="Arial" panose="020B0604020202020204" pitchFamily="34" charset="0"/>
                <a:ea typeface="Yu Mincho" panose="02020400000000000000" pitchFamily="18" charset="-128"/>
              </a:rPr>
              <a:t> </a:t>
            </a:r>
            <a:r>
              <a:rPr lang="es-PE" sz="1800" b="1" dirty="0">
                <a:solidFill>
                  <a:srgbClr val="000000"/>
                </a:solidFill>
                <a:effectLst/>
                <a:latin typeface="Arial" panose="020B0604020202020204" pitchFamily="34" charset="0"/>
                <a:ea typeface="Times New Roman" panose="02020603050405020304" pitchFamily="18" charset="0"/>
              </a:rPr>
              <a:t>Regular</a:t>
            </a:r>
            <a:r>
              <a:rPr lang="es-PE" sz="1800" dirty="0">
                <a:effectLst/>
                <a:latin typeface="Arial" panose="020B0604020202020204" pitchFamily="34" charset="0"/>
                <a:ea typeface="Yu Mincho" panose="02020400000000000000" pitchFamily="18" charset="-128"/>
              </a:rPr>
              <a:t>,</a:t>
            </a:r>
            <a:r>
              <a:rPr lang="es-PE" sz="1800" b="1" dirty="0">
                <a:solidFill>
                  <a:srgbClr val="000000"/>
                </a:solidFill>
                <a:effectLst/>
                <a:latin typeface="Arial" panose="020B0604020202020204" pitchFamily="34" charset="0"/>
                <a:ea typeface="Times New Roman" panose="02020603050405020304" pitchFamily="18" charset="0"/>
              </a:rPr>
              <a:t> 13.33% </a:t>
            </a:r>
            <a:r>
              <a:rPr lang="es-PE" sz="1800" dirty="0">
                <a:effectLst/>
                <a:latin typeface="Arial" panose="020B0604020202020204" pitchFamily="34" charset="0"/>
                <a:ea typeface="Yu Mincho" panose="02020400000000000000" pitchFamily="18" charset="-128"/>
              </a:rPr>
              <a:t>se</a:t>
            </a:r>
            <a:r>
              <a:rPr lang="es-PE" sz="1800" spc="5" dirty="0">
                <a:effectLst/>
                <a:latin typeface="Arial" panose="020B0604020202020204" pitchFamily="34" charset="0"/>
                <a:ea typeface="Yu Mincho" panose="02020400000000000000" pitchFamily="18" charset="-128"/>
              </a:rPr>
              <a:t> </a:t>
            </a:r>
            <a:r>
              <a:rPr lang="es-PE" sz="1800" dirty="0">
                <a:effectLst/>
                <a:latin typeface="Arial" panose="020B0604020202020204" pitchFamily="34" charset="0"/>
                <a:ea typeface="Yu Mincho" panose="02020400000000000000" pitchFamily="18" charset="-128"/>
              </a:rPr>
              <a:t>encuentran </a:t>
            </a:r>
            <a:r>
              <a:rPr lang="es-PE" sz="1800" b="1" dirty="0">
                <a:solidFill>
                  <a:srgbClr val="000000"/>
                </a:solidFill>
                <a:effectLst/>
                <a:latin typeface="Arial" panose="020B0604020202020204" pitchFamily="34" charset="0"/>
                <a:ea typeface="Times New Roman" panose="02020603050405020304" pitchFamily="18" charset="0"/>
              </a:rPr>
              <a:t>Bueno</a:t>
            </a:r>
            <a:r>
              <a:rPr lang="es-PE" sz="1800" dirty="0">
                <a:effectLst/>
                <a:latin typeface="Arial" panose="020B0604020202020204" pitchFamily="34" charset="0"/>
                <a:ea typeface="Yu Mincho" panose="02020400000000000000" pitchFamily="18" charset="-128"/>
              </a:rPr>
              <a:t>.</a:t>
            </a:r>
            <a:r>
              <a:rPr lang="es-PE" sz="1600" dirty="0">
                <a:effectLst/>
                <a:latin typeface="Calibri" panose="020F050202020403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rPr>
              <a:t>Por lo tanto, nuestro aplicativo se considera aceptable, pero tenemos algunos Deficiencias</a:t>
            </a:r>
            <a:endParaRPr lang="es-PE" sz="1800" b="1" kern="0" dirty="0">
              <a:effectLst/>
              <a:latin typeface="Arial" panose="020B0604020202020204" pitchFamily="34" charset="0"/>
              <a:ea typeface="Arial" panose="020B0604020202020204" pitchFamily="34" charset="0"/>
            </a:endParaRPr>
          </a:p>
          <a:p>
            <a:pPr marL="0" indent="0">
              <a:buNone/>
            </a:pPr>
            <a:endParaRPr lang="es-PE" dirty="0"/>
          </a:p>
        </p:txBody>
      </p:sp>
      <p:graphicFrame>
        <p:nvGraphicFramePr>
          <p:cNvPr id="3" name="Tabla 2">
            <a:extLst>
              <a:ext uri="{FF2B5EF4-FFF2-40B4-BE49-F238E27FC236}">
                <a16:creationId xmlns:a16="http://schemas.microsoft.com/office/drawing/2014/main" id="{575F7A9E-42E0-4D26-8833-04845455BDA3}"/>
              </a:ext>
            </a:extLst>
          </p:cNvPr>
          <p:cNvGraphicFramePr>
            <a:graphicFrameLocks noGrp="1"/>
          </p:cNvGraphicFramePr>
          <p:nvPr>
            <p:extLst>
              <p:ext uri="{D42A27DB-BD31-4B8C-83A1-F6EECF244321}">
                <p14:modId xmlns:p14="http://schemas.microsoft.com/office/powerpoint/2010/main" val="2326501110"/>
              </p:ext>
            </p:extLst>
          </p:nvPr>
        </p:nvGraphicFramePr>
        <p:xfrm>
          <a:off x="1241425" y="1447800"/>
          <a:ext cx="6159500" cy="1756314"/>
        </p:xfrm>
        <a:graphic>
          <a:graphicData uri="http://schemas.openxmlformats.org/drawingml/2006/table">
            <a:tbl>
              <a:tblPr firstRow="1" firstCol="1" bandRow="1">
                <a:tableStyleId>{5C22544A-7EE6-4342-B048-85BDC9FD1C3A}</a:tableStyleId>
              </a:tblPr>
              <a:tblGrid>
                <a:gridCol w="1248413">
                  <a:extLst>
                    <a:ext uri="{9D8B030D-6E8A-4147-A177-3AD203B41FA5}">
                      <a16:colId xmlns:a16="http://schemas.microsoft.com/office/drawing/2014/main" val="3298056822"/>
                    </a:ext>
                  </a:extLst>
                </a:gridCol>
                <a:gridCol w="904935">
                  <a:extLst>
                    <a:ext uri="{9D8B030D-6E8A-4147-A177-3AD203B41FA5}">
                      <a16:colId xmlns:a16="http://schemas.microsoft.com/office/drawing/2014/main" val="2843106763"/>
                    </a:ext>
                  </a:extLst>
                </a:gridCol>
                <a:gridCol w="990804">
                  <a:extLst>
                    <a:ext uri="{9D8B030D-6E8A-4147-A177-3AD203B41FA5}">
                      <a16:colId xmlns:a16="http://schemas.microsoft.com/office/drawing/2014/main" val="1833282198"/>
                    </a:ext>
                  </a:extLst>
                </a:gridCol>
                <a:gridCol w="904935">
                  <a:extLst>
                    <a:ext uri="{9D8B030D-6E8A-4147-A177-3AD203B41FA5}">
                      <a16:colId xmlns:a16="http://schemas.microsoft.com/office/drawing/2014/main" val="2776606317"/>
                    </a:ext>
                  </a:extLst>
                </a:gridCol>
                <a:gridCol w="1420153">
                  <a:extLst>
                    <a:ext uri="{9D8B030D-6E8A-4147-A177-3AD203B41FA5}">
                      <a16:colId xmlns:a16="http://schemas.microsoft.com/office/drawing/2014/main" val="1555546390"/>
                    </a:ext>
                  </a:extLst>
                </a:gridCol>
                <a:gridCol w="690260">
                  <a:extLst>
                    <a:ext uri="{9D8B030D-6E8A-4147-A177-3AD203B41FA5}">
                      <a16:colId xmlns:a16="http://schemas.microsoft.com/office/drawing/2014/main" val="1821003274"/>
                    </a:ext>
                  </a:extLst>
                </a:gridCol>
              </a:tblGrid>
              <a:tr h="726243">
                <a:tc gridSpan="6">
                  <a:txBody>
                    <a:bodyPr/>
                    <a:lstStyle/>
                    <a:p>
                      <a:pPr algn="ctr">
                        <a:lnSpc>
                          <a:spcPct val="150000"/>
                        </a:lnSpc>
                        <a:spcAft>
                          <a:spcPts val="800"/>
                        </a:spcAft>
                      </a:pPr>
                      <a:r>
                        <a:rPr lang="es-PE" sz="1600" dirty="0">
                          <a:effectLst/>
                        </a:rPr>
                        <a:t>Tiene la intención de usar el aplicativo web </a:t>
                      </a:r>
                      <a:r>
                        <a:rPr lang="en-US" sz="1600" dirty="0">
                          <a:effectLst/>
                        </a:rPr>
                        <a:t>Sistema de Ventas de </a:t>
                      </a:r>
                      <a:r>
                        <a:rPr lang="en-US" sz="1600" dirty="0" err="1">
                          <a:effectLst/>
                        </a:rPr>
                        <a:t>Juguetes</a:t>
                      </a:r>
                      <a:r>
                        <a:rPr lang="en-US" sz="1600" dirty="0">
                          <a:effectLst/>
                        </a:rPr>
                        <a:t> </a:t>
                      </a:r>
                      <a:r>
                        <a:rPr lang="en-US" sz="1600" dirty="0" err="1">
                          <a:effectLst/>
                        </a:rPr>
                        <a:t>en</a:t>
                      </a:r>
                      <a:r>
                        <a:rPr lang="en-US" sz="1600" dirty="0">
                          <a:effectLst/>
                        </a:rPr>
                        <a:t> sus </a:t>
                      </a:r>
                      <a:r>
                        <a:rPr lang="en-US" sz="1600" dirty="0" err="1">
                          <a:effectLst/>
                        </a:rPr>
                        <a:t>compras</a:t>
                      </a:r>
                      <a:r>
                        <a:rPr lang="en-US" sz="1600" dirty="0">
                          <a:effectLst/>
                        </a:rPr>
                        <a:t> online.</a:t>
                      </a:r>
                      <a:endParaRPr lang="es-PE" sz="14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4131946682"/>
                  </a:ext>
                </a:extLst>
              </a:tr>
              <a:tr h="343357">
                <a:tc>
                  <a:txBody>
                    <a:bodyPr/>
                    <a:lstStyle/>
                    <a:p>
                      <a:pPr algn="ctr">
                        <a:lnSpc>
                          <a:spcPct val="150000"/>
                        </a:lnSpc>
                        <a:spcAft>
                          <a:spcPts val="800"/>
                        </a:spcAft>
                      </a:pPr>
                      <a:r>
                        <a:rPr lang="es-PE" sz="1200">
                          <a:effectLst/>
                        </a:rPr>
                        <a:t>Muy 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Total</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469991400"/>
                  </a:ext>
                </a:extLst>
              </a:tr>
              <a:tr h="343357">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2</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11</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2</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15</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3508726705"/>
                  </a:ext>
                </a:extLst>
              </a:tr>
              <a:tr h="343357">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13.33%</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73.33%</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13.33%</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dirty="0">
                          <a:effectLst/>
                        </a:rPr>
                        <a:t>100%</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2696248200"/>
                  </a:ext>
                </a:extLst>
              </a:tr>
            </a:tbl>
          </a:graphicData>
        </a:graphic>
      </p:graphicFrame>
      <p:graphicFrame>
        <p:nvGraphicFramePr>
          <p:cNvPr id="8" name="Gráfico 7">
            <a:extLst>
              <a:ext uri="{FF2B5EF4-FFF2-40B4-BE49-F238E27FC236}">
                <a16:creationId xmlns:a16="http://schemas.microsoft.com/office/drawing/2014/main" id="{8122243F-DD2E-47C2-8C2E-A7523D59B787}"/>
              </a:ext>
            </a:extLst>
          </p:cNvPr>
          <p:cNvGraphicFramePr/>
          <p:nvPr>
            <p:extLst>
              <p:ext uri="{D42A27DB-BD31-4B8C-83A1-F6EECF244321}">
                <p14:modId xmlns:p14="http://schemas.microsoft.com/office/powerpoint/2010/main" val="1032293314"/>
              </p:ext>
            </p:extLst>
          </p:nvPr>
        </p:nvGraphicFramePr>
        <p:xfrm>
          <a:off x="1390650" y="3543300"/>
          <a:ext cx="569595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23579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pattFill prst="smConfetti">
          <a:fgClr>
            <a:schemeClr val="accent2">
              <a:lumMod val="50000"/>
              <a:lumOff val="5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8E3DB-43EB-408F-8C6F-303691F7C5CE}"/>
              </a:ext>
            </a:extLst>
          </p:cNvPr>
          <p:cNvSpPr>
            <a:spLocks noGrp="1"/>
          </p:cNvSpPr>
          <p:nvPr>
            <p:ph type="title"/>
          </p:nvPr>
        </p:nvSpPr>
        <p:spPr>
          <a:xfrm>
            <a:off x="3419475" y="298450"/>
            <a:ext cx="3457575" cy="587375"/>
          </a:xfrm>
        </p:spPr>
        <p:txBody>
          <a:bodyPr>
            <a:normAutofit fontScale="90000"/>
          </a:bodyPr>
          <a:lstStyle/>
          <a:p>
            <a:r>
              <a:rPr lang="es-PE" b="1" dirty="0"/>
              <a:t>PRESUPUESTO</a:t>
            </a:r>
            <a:endParaRPr lang="es-PE" dirty="0"/>
          </a:p>
        </p:txBody>
      </p:sp>
      <p:pic>
        <p:nvPicPr>
          <p:cNvPr id="4" name="Imagen 3">
            <a:extLst>
              <a:ext uri="{FF2B5EF4-FFF2-40B4-BE49-F238E27FC236}">
                <a16:creationId xmlns:a16="http://schemas.microsoft.com/office/drawing/2014/main" id="{1314A233-37C0-4C4A-80E0-6529CDED2B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19324" y="1006475"/>
            <a:ext cx="7019925" cy="5553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693667E1-2ADC-46AE-845D-5C2D597186C0}"/>
              </a:ext>
            </a:extLst>
          </p:cNvPr>
          <p:cNvPicPr>
            <a:picLocks noChangeAspect="1"/>
          </p:cNvPicPr>
          <p:nvPr/>
        </p:nvPicPr>
        <p:blipFill rotWithShape="1">
          <a:blip r:embed="rId3"/>
          <a:srcRect l="16966" t="7383" r="16613" b="1170"/>
          <a:stretch/>
        </p:blipFill>
        <p:spPr>
          <a:xfrm>
            <a:off x="9770718" y="4553910"/>
            <a:ext cx="2154173" cy="20056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686946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Marcador de contenido 4" descr="Ordinateur portable avec téléphone et calculatrice">
            <a:extLst>
              <a:ext uri="{FF2B5EF4-FFF2-40B4-BE49-F238E27FC236}">
                <a16:creationId xmlns:a16="http://schemas.microsoft.com/office/drawing/2014/main" id="{003AD78D-F01B-4EDB-A1A9-74BEF33F190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1129387"/>
            <a:ext cx="4351338" cy="4351338"/>
          </a:xfrm>
        </p:spPr>
      </p:pic>
      <p:pic>
        <p:nvPicPr>
          <p:cNvPr id="7" name="Imagen 6">
            <a:extLst>
              <a:ext uri="{FF2B5EF4-FFF2-40B4-BE49-F238E27FC236}">
                <a16:creationId xmlns:a16="http://schemas.microsoft.com/office/drawing/2014/main" id="{B3B62FC1-2C22-4482-A142-CCC5166599A1}"/>
              </a:ext>
            </a:extLst>
          </p:cNvPr>
          <p:cNvPicPr>
            <a:picLocks noChangeAspect="1"/>
          </p:cNvPicPr>
          <p:nvPr/>
        </p:nvPicPr>
        <p:blipFill>
          <a:blip r:embed="rId5"/>
          <a:stretch>
            <a:fillRect/>
          </a:stretch>
        </p:blipFill>
        <p:spPr>
          <a:xfrm>
            <a:off x="4935973" y="1661081"/>
            <a:ext cx="6839390" cy="42483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475829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32AC5-5C70-45AA-9A02-9E05F97FDD89}"/>
              </a:ext>
            </a:extLst>
          </p:cNvPr>
          <p:cNvSpPr>
            <a:spLocks noGrp="1"/>
          </p:cNvSpPr>
          <p:nvPr>
            <p:ph type="title"/>
          </p:nvPr>
        </p:nvSpPr>
        <p:spPr>
          <a:xfrm>
            <a:off x="4588308" y="913174"/>
            <a:ext cx="6959664" cy="5031652"/>
          </a:xfrm>
        </p:spPr>
        <p:txBody>
          <a:bodyPr vert="horz" lIns="91440" tIns="45720" rIns="91440" bIns="45720" rtlCol="0" anchor="ctr">
            <a:normAutofit/>
          </a:bodyPr>
          <a:lstStyle/>
          <a:p>
            <a:pPr marL="742950" lvl="1" indent="-285750" algn="just" defTabSz="457200" rtl="0">
              <a:lnSpc>
                <a:spcPct val="90000"/>
              </a:lnSpc>
              <a:spcBef>
                <a:spcPct val="0"/>
              </a:spcBef>
            </a:pP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800" b="1" i="0" kern="1200" dirty="0" err="1">
                <a:solidFill>
                  <a:schemeClr val="tx2"/>
                </a:solidFill>
                <a:effectLst/>
                <a:latin typeface="+mj-lt"/>
                <a:ea typeface="+mj-ea"/>
                <a:cs typeface="+mj-cs"/>
              </a:rPr>
              <a:t>Misión</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s-ES" sz="1800" i="0" u="none" strike="noStrike" dirty="0">
                <a:solidFill>
                  <a:schemeClr val="tx2"/>
                </a:solidFill>
                <a:effectLst/>
                <a:latin typeface="Century Gothic (Títulos)"/>
              </a:rPr>
              <a:t>A través de nuestra Juguetería, aspiramos a materializar las fantasías de nuestros clientes, brindando una sana entretención. Seremos una tienda especializada en ventas de juguetes para niños con alguna discapacidad para colaborar en la interacción social de las personas a través del intercambio de intereses, sueños y gustos.</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800" b="1" i="0" kern="1200" dirty="0">
                <a:solidFill>
                  <a:schemeClr val="tx2"/>
                </a:solidFill>
                <a:effectLst/>
                <a:latin typeface="+mj-lt"/>
                <a:ea typeface="+mj-ea"/>
                <a:cs typeface="+mj-cs"/>
              </a:rPr>
              <a:t>Vision</a:t>
            </a:r>
            <a:br>
              <a:rPr lang="en-US" sz="2000" b="1" i="0" kern="1200" dirty="0">
                <a:solidFill>
                  <a:schemeClr val="tx2"/>
                </a:solidFill>
                <a:effectLst/>
                <a:latin typeface="+mj-lt"/>
                <a:ea typeface="+mj-ea"/>
                <a:cs typeface="+mj-cs"/>
              </a:rPr>
            </a:br>
            <a:br>
              <a:rPr lang="en-US" sz="2000" b="1" i="0" kern="1200" dirty="0">
                <a:solidFill>
                  <a:schemeClr val="tx2"/>
                </a:solidFill>
                <a:effectLst/>
                <a:latin typeface="+mj-lt"/>
                <a:ea typeface="+mj-ea"/>
                <a:cs typeface="+mj-cs"/>
              </a:rPr>
            </a:br>
            <a:r>
              <a:rPr lang="es-ES" b="0" i="0" kern="1200" dirty="0">
                <a:solidFill>
                  <a:schemeClr val="tx2"/>
                </a:solidFill>
                <a:effectLst/>
                <a:latin typeface="+mj-lt"/>
                <a:ea typeface="+mj-ea"/>
                <a:cs typeface="+mj-cs"/>
              </a:rPr>
              <a:t>Ser la juguetería artística más conocida por las familias, niños y comunidades en la que ellos cumplan sus sueños y fantasías. </a:t>
            </a:r>
            <a:br>
              <a:rPr lang="en-U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DC7B9AC9-1378-419A-94C7-E67BA0DA2357}"/>
              </a:ext>
            </a:extLst>
          </p:cNvPr>
          <p:cNvSpPr txBox="1"/>
          <p:nvPr/>
        </p:nvSpPr>
        <p:spPr>
          <a:xfrm>
            <a:off x="914401" y="801757"/>
            <a:ext cx="3670852" cy="1754326"/>
          </a:xfrm>
          <a:prstGeom prst="rect">
            <a:avLst/>
          </a:prstGeom>
          <a:noFill/>
        </p:spPr>
        <p:txBody>
          <a:bodyPr wrap="square">
            <a:spAutoFit/>
          </a:bodyPr>
          <a:lstStyle/>
          <a:p>
            <a:pPr algn="ctr"/>
            <a:r>
              <a:rPr lang="en-US" sz="3600" b="1" i="0" kern="1200" dirty="0">
                <a:solidFill>
                  <a:schemeClr val="tx2"/>
                </a:solidFill>
                <a:effectLst/>
                <a:latin typeface="+mj-lt"/>
                <a:ea typeface="+mj-ea"/>
                <a:cs typeface="+mj-cs"/>
              </a:rPr>
              <a:t>ASPECTOS GENERALES DE LA EMPRESA</a:t>
            </a:r>
            <a:endParaRPr lang="es-PE" sz="3600" b="1" dirty="0"/>
          </a:p>
        </p:txBody>
      </p:sp>
      <p:cxnSp>
        <p:nvCxnSpPr>
          <p:cNvPr id="13" name="Conector recto 12">
            <a:extLst>
              <a:ext uri="{FF2B5EF4-FFF2-40B4-BE49-F238E27FC236}">
                <a16:creationId xmlns:a16="http://schemas.microsoft.com/office/drawing/2014/main" id="{D78CE615-103D-4C09-B2E2-7934191C1768}"/>
              </a:ext>
            </a:extLst>
          </p:cNvPr>
          <p:cNvCxnSpPr/>
          <p:nvPr/>
        </p:nvCxnSpPr>
        <p:spPr>
          <a:xfrm>
            <a:off x="5029869" y="1406817"/>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5" name="Imagen 4">
            <a:extLst>
              <a:ext uri="{FF2B5EF4-FFF2-40B4-BE49-F238E27FC236}">
                <a16:creationId xmlns:a16="http://schemas.microsoft.com/office/drawing/2014/main" id="{430F6AB9-C503-4CB7-BE54-BBF743520361}"/>
              </a:ext>
            </a:extLst>
          </p:cNvPr>
          <p:cNvPicPr>
            <a:picLocks noChangeAspect="1"/>
          </p:cNvPicPr>
          <p:nvPr/>
        </p:nvPicPr>
        <p:blipFill>
          <a:blip r:embed="rId2"/>
          <a:stretch>
            <a:fillRect/>
          </a:stretch>
        </p:blipFill>
        <p:spPr>
          <a:xfrm>
            <a:off x="644028" y="2556083"/>
            <a:ext cx="4385841" cy="3119690"/>
          </a:xfrm>
          <a:prstGeom prst="rect">
            <a:avLst/>
          </a:prstGeom>
          <a:ln>
            <a:noFill/>
          </a:ln>
          <a:effectLst>
            <a:softEdge rad="112500"/>
          </a:effectLst>
        </p:spPr>
      </p:pic>
    </p:spTree>
    <p:extLst>
      <p:ext uri="{BB962C8B-B14F-4D97-AF65-F5344CB8AC3E}">
        <p14:creationId xmlns:p14="http://schemas.microsoft.com/office/powerpoint/2010/main" val="40041730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pct90">
          <a:fgClr>
            <a:schemeClr val="accent5">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C53AFA7-EFE8-4896-978B-D4A74366DFF2}"/>
              </a:ext>
            </a:extLst>
          </p:cNvPr>
          <p:cNvPicPr>
            <a:picLocks noChangeAspect="1"/>
          </p:cNvPicPr>
          <p:nvPr/>
        </p:nvPicPr>
        <p:blipFill rotWithShape="1">
          <a:blip r:embed="rId2"/>
          <a:srcRect r="9788"/>
          <a:stretch/>
        </p:blipFill>
        <p:spPr>
          <a:xfrm>
            <a:off x="4780462" y="165727"/>
            <a:ext cx="6402685" cy="6526546"/>
          </a:xfrm>
          <a:prstGeom prst="rect">
            <a:avLst/>
          </a:prstGeom>
          <a:blipFill>
            <a:blip r:embed="rId3"/>
            <a:tile tx="0" ty="0" sx="100000" sy="100000" flip="none" algn="tl"/>
          </a:blip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Marcador de posición de imagen 16" title="Decorativo">
            <a:extLst>
              <a:ext uri="{FF2B5EF4-FFF2-40B4-BE49-F238E27FC236}">
                <a16:creationId xmlns:a16="http://schemas.microsoft.com/office/drawing/2014/main" id="{11380A9E-4F44-4534-BABD-7DA5B88A7A7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53" r="53"/>
          <a:stretch/>
        </p:blipFill>
        <p:spPr>
          <a:xfrm>
            <a:off x="1092743" y="2406599"/>
            <a:ext cx="3256722" cy="3429009"/>
          </a:xfrm>
          <a:prstGeom prst="rect">
            <a:avLst/>
          </a:prstGeom>
          <a:ln>
            <a:noFill/>
          </a:ln>
          <a:effectLst>
            <a:softEdge rad="112500"/>
          </a:effectLst>
        </p:spPr>
      </p:pic>
      <p:sp>
        <p:nvSpPr>
          <p:cNvPr id="8" name="Título 4">
            <a:extLst>
              <a:ext uri="{FF2B5EF4-FFF2-40B4-BE49-F238E27FC236}">
                <a16:creationId xmlns:a16="http://schemas.microsoft.com/office/drawing/2014/main" id="{45BADA8D-8249-4E9E-8F57-2D9F1BC65FB5}"/>
              </a:ext>
            </a:extLst>
          </p:cNvPr>
          <p:cNvSpPr>
            <a:spLocks noGrp="1"/>
          </p:cNvSpPr>
          <p:nvPr>
            <p:ph type="title"/>
          </p:nvPr>
        </p:nvSpPr>
        <p:spPr>
          <a:xfrm>
            <a:off x="955646" y="888168"/>
            <a:ext cx="3085618" cy="1788060"/>
          </a:xfrm>
        </p:spPr>
        <p:txBody>
          <a:bodyPr rtlCol="0">
            <a:normAutofit/>
          </a:bodyPr>
          <a:lstStyle/>
          <a:p>
            <a:pPr algn="ctr"/>
            <a:r>
              <a:rPr lang="es-ES" dirty="0"/>
              <a:t>ANÁLISIS PESTEL</a:t>
            </a:r>
          </a:p>
        </p:txBody>
      </p:sp>
    </p:spTree>
    <p:extLst>
      <p:ext uri="{BB962C8B-B14F-4D97-AF65-F5344CB8AC3E}">
        <p14:creationId xmlns:p14="http://schemas.microsoft.com/office/powerpoint/2010/main" val="1859161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6B8D63E-1EA1-4BD1-9CA4-DB2E4CD1EEF8}"/>
              </a:ext>
            </a:extLst>
          </p:cNvPr>
          <p:cNvPicPr>
            <a:picLocks noChangeAspect="1"/>
          </p:cNvPicPr>
          <p:nvPr/>
        </p:nvPicPr>
        <p:blipFill>
          <a:blip r:embed="rId2"/>
          <a:stretch>
            <a:fillRect/>
          </a:stretch>
        </p:blipFill>
        <p:spPr>
          <a:xfrm>
            <a:off x="80797" y="2663971"/>
            <a:ext cx="3626935" cy="3107187"/>
          </a:xfrm>
          <a:prstGeom prst="rect">
            <a:avLst/>
          </a:prstGeom>
          <a:ln>
            <a:noFill/>
          </a:ln>
          <a:effectLst>
            <a:softEdge rad="112500"/>
          </a:effectLst>
        </p:spPr>
      </p:pic>
      <p:sp>
        <p:nvSpPr>
          <p:cNvPr id="2" name="Título 1">
            <a:extLst>
              <a:ext uri="{FF2B5EF4-FFF2-40B4-BE49-F238E27FC236}">
                <a16:creationId xmlns:a16="http://schemas.microsoft.com/office/drawing/2014/main" id="{C5CC54A5-FA92-4993-A35F-03C21682AD6B}"/>
              </a:ext>
            </a:extLst>
          </p:cNvPr>
          <p:cNvSpPr>
            <a:spLocks noGrp="1"/>
          </p:cNvSpPr>
          <p:nvPr>
            <p:ph type="title"/>
          </p:nvPr>
        </p:nvSpPr>
        <p:spPr>
          <a:xfrm>
            <a:off x="3467100" y="209550"/>
            <a:ext cx="5543550" cy="809625"/>
          </a:xfrm>
        </p:spPr>
        <p:txBody>
          <a:bodyPr/>
          <a:lstStyle/>
          <a:p>
            <a:r>
              <a:rPr lang="es-PE" dirty="0"/>
              <a:t>MAPA DE PROCESOS</a:t>
            </a:r>
          </a:p>
        </p:txBody>
      </p:sp>
      <p:pic>
        <p:nvPicPr>
          <p:cNvPr id="6" name="Imagen 5">
            <a:extLst>
              <a:ext uri="{FF2B5EF4-FFF2-40B4-BE49-F238E27FC236}">
                <a16:creationId xmlns:a16="http://schemas.microsoft.com/office/drawing/2014/main" id="{85FDEBA9-74BA-49F9-95CB-5C0B37363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8366" y="1090871"/>
            <a:ext cx="7713941" cy="55575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12831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30">
          <a:fgClr>
            <a:schemeClr val="accent6">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5" name="Picture 4" descr="Bombilla en fondo amarillo con rayos de luz y cable pintados">
            <a:extLst>
              <a:ext uri="{FF2B5EF4-FFF2-40B4-BE49-F238E27FC236}">
                <a16:creationId xmlns:a16="http://schemas.microsoft.com/office/drawing/2014/main" id="{7B9EF399-A6CC-44A6-9CAE-BEB5728B0FF9}"/>
              </a:ext>
            </a:extLst>
          </p:cNvPr>
          <p:cNvPicPr>
            <a:picLocks noChangeAspect="1"/>
          </p:cNvPicPr>
          <p:nvPr/>
        </p:nvPicPr>
        <p:blipFill rotWithShape="1">
          <a:blip r:embed="rId2"/>
          <a:srcRect l="38119" r="1" b="1"/>
          <a:stretch/>
        </p:blipFill>
        <p:spPr>
          <a:xfrm>
            <a:off x="9551504" y="33650"/>
            <a:ext cx="2640496" cy="2625087"/>
          </a:xfrm>
          <a:prstGeom prst="rect">
            <a:avLst/>
          </a:prstGeom>
          <a:ln>
            <a:noFill/>
          </a:ln>
          <a:effectLst>
            <a:softEdge rad="112500"/>
          </a:effectLst>
        </p:spPr>
      </p:pic>
      <p:sp>
        <p:nvSpPr>
          <p:cNvPr id="7" name="Título 1">
            <a:extLst>
              <a:ext uri="{FF2B5EF4-FFF2-40B4-BE49-F238E27FC236}">
                <a16:creationId xmlns:a16="http://schemas.microsoft.com/office/drawing/2014/main" id="{AFBF8BC2-87E5-423A-8B82-0CD9BFD6EEA8}"/>
              </a:ext>
            </a:extLst>
          </p:cNvPr>
          <p:cNvSpPr>
            <a:spLocks noGrp="1"/>
          </p:cNvSpPr>
          <p:nvPr>
            <p:ph type="title"/>
          </p:nvPr>
        </p:nvSpPr>
        <p:spPr>
          <a:xfrm>
            <a:off x="1047924" y="180567"/>
            <a:ext cx="10515600" cy="1325563"/>
          </a:xfrm>
        </p:spPr>
        <p:txBody>
          <a:bodyPr anchor="ctr">
            <a:normAutofit/>
          </a:bodyPr>
          <a:lstStyle/>
          <a:p>
            <a:r>
              <a:rPr lang="es-PE" dirty="0"/>
              <a:t>ESTRATEGIA DE NEGOCIOS</a:t>
            </a:r>
          </a:p>
        </p:txBody>
      </p:sp>
      <p:pic>
        <p:nvPicPr>
          <p:cNvPr id="8" name="Imagen 7">
            <a:extLst>
              <a:ext uri="{FF2B5EF4-FFF2-40B4-BE49-F238E27FC236}">
                <a16:creationId xmlns:a16="http://schemas.microsoft.com/office/drawing/2014/main" id="{F5B38D40-95C3-4337-BCE5-CEBE2B811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2" y="1625560"/>
            <a:ext cx="8640143" cy="4951205"/>
          </a:xfrm>
          <a:prstGeom prst="rect">
            <a:avLst/>
          </a:prstGeom>
        </p:spPr>
      </p:pic>
    </p:spTree>
    <p:extLst>
      <p:ext uri="{BB962C8B-B14F-4D97-AF65-F5344CB8AC3E}">
        <p14:creationId xmlns:p14="http://schemas.microsoft.com/office/powerpoint/2010/main" val="877313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369493-A8A0-4F0C-957B-6B5E02F4B49C}"/>
              </a:ext>
            </a:extLst>
          </p:cNvPr>
          <p:cNvSpPr>
            <a:spLocks noGrp="1"/>
          </p:cNvSpPr>
          <p:nvPr>
            <p:ph type="title"/>
          </p:nvPr>
        </p:nvSpPr>
        <p:spPr>
          <a:xfrm>
            <a:off x="3906492" y="100634"/>
            <a:ext cx="5772150" cy="857250"/>
          </a:xfrm>
        </p:spPr>
        <p:txBody>
          <a:bodyPr/>
          <a:lstStyle/>
          <a:p>
            <a:r>
              <a:rPr lang="es-PE" dirty="0"/>
              <a:t>PROPUESTA DE VALOR</a:t>
            </a:r>
          </a:p>
        </p:txBody>
      </p:sp>
      <p:pic>
        <p:nvPicPr>
          <p:cNvPr id="4" name="Imagen 3" descr="Diagrama&#10;&#10;Descripción generada automáticamente">
            <a:extLst>
              <a:ext uri="{FF2B5EF4-FFF2-40B4-BE49-F238E27FC236}">
                <a16:creationId xmlns:a16="http://schemas.microsoft.com/office/drawing/2014/main" id="{0390A7D0-47D9-4E76-A369-E7D177800D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57884"/>
            <a:ext cx="10813774" cy="56389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0975031"/>
      </p:ext>
    </p:extLst>
  </p:cSld>
  <p:clrMapOvr>
    <a:masterClrMapping/>
  </p:clrMapOvr>
</p:sld>
</file>

<file path=ppt/theme/theme1.xml><?xml version="1.0" encoding="utf-8"?>
<a:theme xmlns:a="http://schemas.openxmlformats.org/drawingml/2006/main" name="Recorte">
  <a:themeElements>
    <a:clrScheme name="Recorte">
      <a:dk1>
        <a:sysClr val="windowText" lastClr="000000"/>
      </a:dk1>
      <a:lt1>
        <a:sysClr val="window" lastClr="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Recort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cort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D7AA1D6E-F3E9-4763-A3BC-84DF2E02F60F}"/>
    </a:ext>
  </a:extLst>
</a:theme>
</file>

<file path=ppt/theme/theme2.xml><?xml version="1.0" encoding="utf-8"?>
<a:theme xmlns:a="http://schemas.openxmlformats.org/drawingml/2006/main" name="Tema de Offic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326_TF44868783.potx" id="{9CD457B0-8303-4184-9547-B7E8CF7AB203}" vid="{1D1156BF-AF92-4E2F-BA2A-529364ED114B}"/>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Recorte</Template>
  <TotalTime>1680</TotalTime>
  <Words>1597</Words>
  <Application>Microsoft Office PowerPoint</Application>
  <PresentationFormat>Panorámica</PresentationFormat>
  <Paragraphs>188</Paragraphs>
  <Slides>46</Slides>
  <Notes>1</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46</vt:i4>
      </vt:variant>
    </vt:vector>
  </HeadingPairs>
  <TitlesOfParts>
    <vt:vector size="59" baseType="lpstr">
      <vt:lpstr>Century Gothic (Títulos)</vt:lpstr>
      <vt:lpstr>Helvetica Light</vt:lpstr>
      <vt:lpstr>Raleway</vt:lpstr>
      <vt:lpstr>Arial</vt:lpstr>
      <vt:lpstr>Calibri</vt:lpstr>
      <vt:lpstr>Calibri Light</vt:lpstr>
      <vt:lpstr>Cambria</vt:lpstr>
      <vt:lpstr>Constantia</vt:lpstr>
      <vt:lpstr>Corbel</vt:lpstr>
      <vt:lpstr>Franklin Gothic Book</vt:lpstr>
      <vt:lpstr>Wingdings</vt:lpstr>
      <vt:lpstr>Recorte</vt:lpstr>
      <vt:lpstr>Tema de Office</vt:lpstr>
      <vt:lpstr>Sistema de Ventas de Juguetes para Niños con Discapacidad </vt:lpstr>
      <vt:lpstr>Presentación de PowerPoint</vt:lpstr>
      <vt:lpstr>Agenda </vt:lpstr>
      <vt:lpstr>CAPÍTULO I </vt:lpstr>
      <vt:lpstr>   Misión   A través de nuestra Juguetería, aspiramos a materializar las fantasías de nuestros clientes, brindando una sana entretención. Seremos una tienda especializada en ventas de juguetes para niños con alguna discapacidad para colaborar en la interacción social de las personas a través del intercambio de intereses, sueños y gustos.   Vision  Ser la juguetería artística más conocida por las familias, niños y comunidades en la que ellos cumplan sus sueños y fantasías.  </vt:lpstr>
      <vt:lpstr>ANÁLISIS PESTEL</vt:lpstr>
      <vt:lpstr>MAPA DE PROCESOS</vt:lpstr>
      <vt:lpstr>ESTRATEGIA DE NEGOCIOS</vt:lpstr>
      <vt:lpstr>PROPUESTA DE VALOR</vt:lpstr>
      <vt:lpstr>MODELO CANVAS</vt:lpstr>
      <vt:lpstr> En la actualidad, existe poca cantidad de jugueterías que tengan un sistema de ventas para niños con alguna discapacidad, y que aún están utilizando la forma antigua de vender sus productos.</vt:lpstr>
      <vt:lpstr>   Objetivo General   Se diseñara un aplicación web de carrito de compras que facilite a los consumidores la compra de algún producto que  acepte el pedido y el pago correspondiente en pocos pasos, con diferentes formas de pago.   Objetivos Específicos • Diseñar Diagrama de clases. • Realizar Mapa de Procesos • Realizar Estrategia de Negocio • Diseñar el Modelo de la Base de datos • Diseñar el Modelo Canvas • Diseñar el Diagrama de Gantt. • Realizar un diseño de una interfaz información clara y fácil de entender  • Realizar la aplicación con Java y el método MVC • Realizar el módulo de carrito de compras.  </vt:lpstr>
      <vt:lpstr>ALCANCES • Documento Diagrama de clases. • Documento Mapa de Procesos • Documento Estrategia de Negocio. • Documento del Modelo de la Base de datos. • Documento del Modelo Canvas. • Documento del Diagrama de Gantt.  LIMITACIONES • El aplicativo web se programara en java, JavaScript. con complementos cómo  HTML, Css y Bootstrap. • El aplicativo web se realizara bajo un cronograma de proyecto del documento  del diagrama de Gantt  REQUISITOS FUNCIONALES • Permitir iniciar sesión al cliente y crear una nueva cuenta. • Permitir la selección del producto a comprar y agregar al carrito de compra. • Permitir la modificación del producto en el carrito de compra como la  eliminación, editar la cantidad del producto. • El módulo de carrito de compra realizará el cálculo correspondiente de los         productos comprados y podrá realizar la compra.  </vt:lpstr>
      <vt:lpstr>Este proyecto tiene como principal propósito atenuar los problemas que los padres encuentran al momento de conseguir un juguete para su niño mediante la creación de un  aplicativo web que permita el juguete adecuado de forma inmediata, todo esto de gran importancia, puesto que los padres no tendrán mayor problema en elegir uno de los juguetes.  </vt:lpstr>
      <vt:lpstr>Diseño de un Sistema basado en tecnología Web para el control y gestión de venta de unidades móviles    Fuente: https://repositorio.uncp.edu.pe/handle/20.500.12894/1153?show=full    </vt:lpstr>
      <vt:lpstr>Diagrama de Gantt</vt:lpstr>
      <vt:lpstr>Project Charter</vt:lpstr>
      <vt:lpstr>Propuesta de Solución 1</vt:lpstr>
      <vt:lpstr>Presentación de PowerPoint</vt:lpstr>
      <vt:lpstr>Segunda propuesta de Solución</vt:lpstr>
      <vt:lpstr>Presentación de PowerPoint</vt:lpstr>
      <vt:lpstr>Presentación de PowerPoint</vt:lpstr>
      <vt:lpstr>CAPÍTULO II Marco teórico</vt:lpstr>
      <vt:lpstr>Marco teórico de programación orientada a objetos </vt:lpstr>
      <vt:lpstr>Presentación de PowerPoint</vt:lpstr>
      <vt:lpstr>Presentación de PowerPoint</vt:lpstr>
      <vt:lpstr>El sistema de tienda Online y Marketplace. </vt:lpstr>
      <vt:lpstr>Pasos para el proceso para Sistema de compra  </vt:lpstr>
      <vt:lpstr>Diagrama de flujo </vt:lpstr>
      <vt:lpstr>CAPÍTULO III DESARROLLO DE LA SOLUCIÓN</vt:lpstr>
      <vt:lpstr>Diagrama de clases </vt:lpstr>
      <vt:lpstr>Modelamiento de Base de Datos </vt:lpstr>
      <vt:lpstr>Entorno visual de los formularios </vt:lpstr>
      <vt:lpstr>Presentación de PowerPoint</vt:lpstr>
      <vt:lpstr>Presentación de PowerPoint</vt:lpstr>
      <vt:lpstr>Presentación de PowerPoint</vt:lpstr>
      <vt:lpstr>Presentación de PowerPoint</vt:lpstr>
      <vt:lpstr>Código fuente </vt:lpstr>
      <vt:lpstr>Presentación de PowerPoint</vt:lpstr>
      <vt:lpstr>CAPÍTULO Iv RESULTADOS de la encuesta</vt:lpstr>
      <vt:lpstr>Encuesta</vt:lpstr>
      <vt:lpstr>RESULTADOS DE LA ENCUESTA</vt:lpstr>
      <vt:lpstr>RESULTADOS DE LA ENCUESTA</vt:lpstr>
      <vt:lpstr>RESULTADOS DE LA ENCUESTA</vt:lpstr>
      <vt:lpstr>PRESUPUESTO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Miguel LLaja Fernández</dc:creator>
  <cp:lastModifiedBy>oni</cp:lastModifiedBy>
  <cp:revision>32</cp:revision>
  <dcterms:created xsi:type="dcterms:W3CDTF">2021-09-06T23:42:26Z</dcterms:created>
  <dcterms:modified xsi:type="dcterms:W3CDTF">2021-12-01T04:57:18Z</dcterms:modified>
</cp:coreProperties>
</file>